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 id="2147483678" r:id="rId3"/>
  </p:sldMasterIdLst>
  <p:notesMasterIdLst>
    <p:notesMasterId r:id="rId23"/>
  </p:notesMasterIdLst>
  <p:sldIdLst>
    <p:sldId id="256" r:id="rId4"/>
    <p:sldId id="259" r:id="rId5"/>
    <p:sldId id="262" r:id="rId6"/>
    <p:sldId id="367" r:id="rId7"/>
    <p:sldId id="369" r:id="rId8"/>
    <p:sldId id="368" r:id="rId9"/>
    <p:sldId id="355" r:id="rId10"/>
    <p:sldId id="361" r:id="rId11"/>
    <p:sldId id="362" r:id="rId12"/>
    <p:sldId id="365" r:id="rId13"/>
    <p:sldId id="363" r:id="rId14"/>
    <p:sldId id="364" r:id="rId15"/>
    <p:sldId id="374" r:id="rId16"/>
    <p:sldId id="375" r:id="rId17"/>
    <p:sldId id="376" r:id="rId18"/>
    <p:sldId id="371" r:id="rId19"/>
    <p:sldId id="372" r:id="rId20"/>
    <p:sldId id="257" r:id="rId21"/>
    <p:sldId id="356"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94660"/>
  </p:normalViewPr>
  <p:slideViewPr>
    <p:cSldViewPr snapToGrid="0">
      <p:cViewPr varScale="1">
        <p:scale>
          <a:sx n="108" d="100"/>
          <a:sy n="108" d="100"/>
        </p:scale>
        <p:origin x="62"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3f55c97c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9" name="Google Shape;259;g13f55c97c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3f55c668ec_2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13f55c668ec_2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3f55c668ec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6" name="Google Shape;266;g13f55c668ec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5493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18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 Templateswise.com - Machine Learning PPT">
  <p:cSld name="© Templateswise.com - Machine Learning PPT">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A5A5A5"/>
                </a:solidFill>
                <a:latin typeface="Calibri"/>
                <a:ea typeface="Calibri"/>
                <a:cs typeface="Calibri"/>
                <a:sym typeface="Calibri"/>
              </a:defRPr>
            </a:lvl1pPr>
            <a:lvl2pPr marL="0" lvl="1" indent="0" algn="r">
              <a:spcBef>
                <a:spcPts val="0"/>
              </a:spcBef>
              <a:buNone/>
              <a:defRPr sz="1200" b="0" i="0" u="none" strike="noStrike" cap="none">
                <a:solidFill>
                  <a:srgbClr val="A5A5A5"/>
                </a:solidFill>
                <a:latin typeface="Calibri"/>
                <a:ea typeface="Calibri"/>
                <a:cs typeface="Calibri"/>
                <a:sym typeface="Calibri"/>
              </a:defRPr>
            </a:lvl2pPr>
            <a:lvl3pPr marL="0" lvl="2" indent="0" algn="r">
              <a:spcBef>
                <a:spcPts val="0"/>
              </a:spcBef>
              <a:buNone/>
              <a:defRPr sz="1200" b="0" i="0" u="none" strike="noStrike" cap="none">
                <a:solidFill>
                  <a:srgbClr val="A5A5A5"/>
                </a:solidFill>
                <a:latin typeface="Calibri"/>
                <a:ea typeface="Calibri"/>
                <a:cs typeface="Calibri"/>
                <a:sym typeface="Calibri"/>
              </a:defRPr>
            </a:lvl3pPr>
            <a:lvl4pPr marL="0" lvl="3" indent="0" algn="r">
              <a:spcBef>
                <a:spcPts val="0"/>
              </a:spcBef>
              <a:buNone/>
              <a:defRPr sz="1200" b="0" i="0" u="none" strike="noStrike" cap="none">
                <a:solidFill>
                  <a:srgbClr val="A5A5A5"/>
                </a:solidFill>
                <a:latin typeface="Calibri"/>
                <a:ea typeface="Calibri"/>
                <a:cs typeface="Calibri"/>
                <a:sym typeface="Calibri"/>
              </a:defRPr>
            </a:lvl4pPr>
            <a:lvl5pPr marL="0" lvl="4" indent="0" algn="r">
              <a:spcBef>
                <a:spcPts val="0"/>
              </a:spcBef>
              <a:buNone/>
              <a:defRPr sz="1200" b="0" i="0" u="none" strike="noStrike" cap="none">
                <a:solidFill>
                  <a:srgbClr val="A5A5A5"/>
                </a:solidFill>
                <a:latin typeface="Calibri"/>
                <a:ea typeface="Calibri"/>
                <a:cs typeface="Calibri"/>
                <a:sym typeface="Calibri"/>
              </a:defRPr>
            </a:lvl5pPr>
            <a:lvl6pPr marL="0" lvl="5" indent="0" algn="r">
              <a:spcBef>
                <a:spcPts val="0"/>
              </a:spcBef>
              <a:buNone/>
              <a:defRPr sz="1200" b="0" i="0" u="none" strike="noStrike" cap="none">
                <a:solidFill>
                  <a:srgbClr val="A5A5A5"/>
                </a:solidFill>
                <a:latin typeface="Calibri"/>
                <a:ea typeface="Calibri"/>
                <a:cs typeface="Calibri"/>
                <a:sym typeface="Calibri"/>
              </a:defRPr>
            </a:lvl6pPr>
            <a:lvl7pPr marL="0" lvl="6" indent="0" algn="r">
              <a:spcBef>
                <a:spcPts val="0"/>
              </a:spcBef>
              <a:buNone/>
              <a:defRPr sz="1200" b="0" i="0" u="none" strike="noStrike" cap="none">
                <a:solidFill>
                  <a:srgbClr val="A5A5A5"/>
                </a:solidFill>
                <a:latin typeface="Calibri"/>
                <a:ea typeface="Calibri"/>
                <a:cs typeface="Calibri"/>
                <a:sym typeface="Calibri"/>
              </a:defRPr>
            </a:lvl7pPr>
            <a:lvl8pPr marL="0" lvl="7" indent="0" algn="r">
              <a:spcBef>
                <a:spcPts val="0"/>
              </a:spcBef>
              <a:buNone/>
              <a:defRPr sz="1200" b="0" i="0" u="none" strike="noStrike" cap="none">
                <a:solidFill>
                  <a:srgbClr val="A5A5A5"/>
                </a:solidFill>
                <a:latin typeface="Calibri"/>
                <a:ea typeface="Calibri"/>
                <a:cs typeface="Calibri"/>
                <a:sym typeface="Calibri"/>
              </a:defRPr>
            </a:lvl8pPr>
            <a:lvl9pPr marL="0" lvl="8" indent="0" algn="r">
              <a:spcBef>
                <a:spcPts val="0"/>
              </a:spcBef>
              <a:buNone/>
              <a:defRPr sz="1200" b="0" i="0" u="none" strike="noStrike" cap="none">
                <a:solidFill>
                  <a:srgbClr val="A5A5A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txBox="1">
            <a:spLocks noGrp="1"/>
          </p:cNvSpPr>
          <p:nvPr>
            <p:ph type="title"/>
          </p:nvPr>
        </p:nvSpPr>
        <p:spPr>
          <a:xfrm>
            <a:off x="4860032" y="1779662"/>
            <a:ext cx="3848291" cy="857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900"/>
              <a:buFont typeface="Calibri"/>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4"/>
          <p:cNvSpPr txBox="1">
            <a:spLocks noGrp="1"/>
          </p:cNvSpPr>
          <p:nvPr>
            <p:ph type="body" idx="1"/>
          </p:nvPr>
        </p:nvSpPr>
        <p:spPr>
          <a:xfrm>
            <a:off x="5024120" y="2427734"/>
            <a:ext cx="3672408" cy="452437"/>
          </a:xfrm>
          <a:prstGeom prst="rect">
            <a:avLst/>
          </a:prstGeom>
          <a:noFill/>
          <a:ln>
            <a:noFill/>
          </a:ln>
        </p:spPr>
        <p:txBody>
          <a:bodyPr spcFirstLastPara="1" wrap="square" lIns="91425" tIns="45700" rIns="91425" bIns="45700" anchor="ctr" anchorCtr="0">
            <a:noAutofit/>
          </a:bodyPr>
          <a:lstStyle>
            <a:lvl1pPr marL="457200" lvl="0" indent="-228600" algn="l">
              <a:spcBef>
                <a:spcPts val="360"/>
              </a:spcBef>
              <a:spcAft>
                <a:spcPts val="0"/>
              </a:spcAft>
              <a:buClr>
                <a:schemeClr val="lt1"/>
              </a:buClr>
              <a:buSzPts val="1800"/>
              <a:buNone/>
              <a:defRPr sz="1800">
                <a:solidFill>
                  <a:schemeClr val="lt1"/>
                </a:solidFill>
                <a:latin typeface="Calibri"/>
                <a:ea typeface="Calibri"/>
                <a:cs typeface="Calibri"/>
                <a:sym typeface="Calibri"/>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62" name="Google Shape;62;p14"/>
          <p:cNvGrpSpPr/>
          <p:nvPr/>
        </p:nvGrpSpPr>
        <p:grpSpPr>
          <a:xfrm>
            <a:off x="6958036" y="2967073"/>
            <a:ext cx="808040" cy="808047"/>
            <a:chOff x="6958036" y="2967073"/>
            <a:chExt cx="808040" cy="808047"/>
          </a:xfrm>
        </p:grpSpPr>
        <p:sp>
          <p:nvSpPr>
            <p:cNvPr id="63" name="Google Shape;63;p14"/>
            <p:cNvSpPr/>
            <p:nvPr/>
          </p:nvSpPr>
          <p:spPr>
            <a:xfrm>
              <a:off x="6958036" y="2967073"/>
              <a:ext cx="808040" cy="808047"/>
            </a:xfrm>
            <a:custGeom>
              <a:avLst/>
              <a:gdLst/>
              <a:ahLst/>
              <a:cxnLst/>
              <a:rect l="l" t="t" r="r" b="b"/>
              <a:pathLst>
                <a:path w="1017" h="1017" extrusionOk="0">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4;p14"/>
            <p:cNvSpPr/>
            <p:nvPr/>
          </p:nvSpPr>
          <p:spPr>
            <a:xfrm>
              <a:off x="7075512" y="3165513"/>
              <a:ext cx="574677" cy="360367"/>
            </a:xfrm>
            <a:custGeom>
              <a:avLst/>
              <a:gdLst/>
              <a:ahLst/>
              <a:cxnLst/>
              <a:rect l="l" t="t" r="r" b="b"/>
              <a:pathLst>
                <a:path w="726" h="454" extrusionOk="0">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5" name="Google Shape;65;p14"/>
          <p:cNvGrpSpPr/>
          <p:nvPr/>
        </p:nvGrpSpPr>
        <p:grpSpPr>
          <a:xfrm>
            <a:off x="5967433" y="2967073"/>
            <a:ext cx="808040" cy="808047"/>
            <a:chOff x="5967433" y="2967073"/>
            <a:chExt cx="808040" cy="808047"/>
          </a:xfrm>
        </p:grpSpPr>
        <p:sp>
          <p:nvSpPr>
            <p:cNvPr id="66" name="Google Shape;66;p14"/>
            <p:cNvSpPr/>
            <p:nvPr/>
          </p:nvSpPr>
          <p:spPr>
            <a:xfrm>
              <a:off x="5967433" y="2967073"/>
              <a:ext cx="808040" cy="808047"/>
            </a:xfrm>
            <a:custGeom>
              <a:avLst/>
              <a:gdLst/>
              <a:ahLst/>
              <a:cxnLst/>
              <a:rect l="l" t="t" r="r" b="b"/>
              <a:pathLst>
                <a:path w="1017" h="1017" extrusionOk="0">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14"/>
            <p:cNvSpPr/>
            <p:nvPr/>
          </p:nvSpPr>
          <p:spPr>
            <a:xfrm>
              <a:off x="6191271" y="3189326"/>
              <a:ext cx="360364" cy="363542"/>
            </a:xfrm>
            <a:custGeom>
              <a:avLst/>
              <a:gdLst/>
              <a:ahLst/>
              <a:cxnLst/>
              <a:rect l="l" t="t" r="r" b="b"/>
              <a:pathLst>
                <a:path w="455" h="456" extrusionOk="0">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14"/>
            <p:cNvSpPr/>
            <p:nvPr/>
          </p:nvSpPr>
          <p:spPr>
            <a:xfrm>
              <a:off x="6226196" y="3103600"/>
              <a:ext cx="17463" cy="74613"/>
            </a:xfrm>
            <a:custGeom>
              <a:avLst/>
              <a:gdLst/>
              <a:ahLst/>
              <a:cxnLst/>
              <a:rect l="l" t="t" r="r" b="b"/>
              <a:pathLst>
                <a:path w="22" h="93" extrusionOk="0">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69;p14"/>
            <p:cNvSpPr/>
            <p:nvPr/>
          </p:nvSpPr>
          <p:spPr>
            <a:xfrm>
              <a:off x="6256359" y="3103600"/>
              <a:ext cx="19050" cy="74613"/>
            </a:xfrm>
            <a:custGeom>
              <a:avLst/>
              <a:gdLst/>
              <a:ahLst/>
              <a:cxnLst/>
              <a:rect l="l" t="t" r="r" b="b"/>
              <a:pathLst>
                <a:path w="23" h="93" extrusionOk="0">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14"/>
            <p:cNvSpPr/>
            <p:nvPr/>
          </p:nvSpPr>
          <p:spPr>
            <a:xfrm>
              <a:off x="6286521" y="3103600"/>
              <a:ext cx="19050" cy="74613"/>
            </a:xfrm>
            <a:custGeom>
              <a:avLst/>
              <a:gdLst/>
              <a:ahLst/>
              <a:cxnLst/>
              <a:rect l="l" t="t" r="r" b="b"/>
              <a:pathLst>
                <a:path w="23" h="93" extrusionOk="0">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14"/>
            <p:cNvSpPr/>
            <p:nvPr/>
          </p:nvSpPr>
          <p:spPr>
            <a:xfrm>
              <a:off x="6316684" y="3103600"/>
              <a:ext cx="19050" cy="74613"/>
            </a:xfrm>
            <a:custGeom>
              <a:avLst/>
              <a:gdLst/>
              <a:ahLst/>
              <a:cxnLst/>
              <a:rect l="l" t="t" r="r" b="b"/>
              <a:pathLst>
                <a:path w="23" h="93" extrusionOk="0">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 name="Google Shape;72;p14"/>
            <p:cNvSpPr/>
            <p:nvPr/>
          </p:nvSpPr>
          <p:spPr>
            <a:xfrm>
              <a:off x="6346847" y="3103600"/>
              <a:ext cx="19050" cy="74613"/>
            </a:xfrm>
            <a:custGeom>
              <a:avLst/>
              <a:gdLst/>
              <a:ahLst/>
              <a:cxnLst/>
              <a:rect l="l" t="t" r="r" b="b"/>
              <a:pathLst>
                <a:path w="23" h="93" extrusionOk="0">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 name="Google Shape;73;p14"/>
            <p:cNvSpPr/>
            <p:nvPr/>
          </p:nvSpPr>
          <p:spPr>
            <a:xfrm>
              <a:off x="6377009" y="3103600"/>
              <a:ext cx="19050" cy="74613"/>
            </a:xfrm>
            <a:custGeom>
              <a:avLst/>
              <a:gdLst/>
              <a:ahLst/>
              <a:cxnLst/>
              <a:rect l="l" t="t" r="r" b="b"/>
              <a:pathLst>
                <a:path w="23" h="93" extrusionOk="0">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14"/>
            <p:cNvSpPr/>
            <p:nvPr/>
          </p:nvSpPr>
          <p:spPr>
            <a:xfrm>
              <a:off x="6408759" y="3103600"/>
              <a:ext cx="17463" cy="74613"/>
            </a:xfrm>
            <a:custGeom>
              <a:avLst/>
              <a:gdLst/>
              <a:ahLst/>
              <a:cxnLst/>
              <a:rect l="l" t="t" r="r" b="b"/>
              <a:pathLst>
                <a:path w="21" h="93" extrusionOk="0">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14"/>
            <p:cNvSpPr/>
            <p:nvPr/>
          </p:nvSpPr>
          <p:spPr>
            <a:xfrm>
              <a:off x="6438922" y="3103600"/>
              <a:ext cx="17463" cy="74613"/>
            </a:xfrm>
            <a:custGeom>
              <a:avLst/>
              <a:gdLst/>
              <a:ahLst/>
              <a:cxnLst/>
              <a:rect l="l" t="t" r="r" b="b"/>
              <a:pathLst>
                <a:path w="21" h="93" extrusionOk="0">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14"/>
            <p:cNvSpPr/>
            <p:nvPr/>
          </p:nvSpPr>
          <p:spPr>
            <a:xfrm>
              <a:off x="6499247" y="3103600"/>
              <a:ext cx="17463" cy="74613"/>
            </a:xfrm>
            <a:custGeom>
              <a:avLst/>
              <a:gdLst/>
              <a:ahLst/>
              <a:cxnLst/>
              <a:rect l="l" t="t" r="r" b="b"/>
              <a:pathLst>
                <a:path w="21" h="93" extrusionOk="0">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 name="Google Shape;77;p14"/>
            <p:cNvSpPr/>
            <p:nvPr/>
          </p:nvSpPr>
          <p:spPr>
            <a:xfrm>
              <a:off x="6469085" y="3103600"/>
              <a:ext cx="17463" cy="74613"/>
            </a:xfrm>
            <a:custGeom>
              <a:avLst/>
              <a:gdLst/>
              <a:ahLst/>
              <a:cxnLst/>
              <a:rect l="l" t="t" r="r" b="b"/>
              <a:pathLst>
                <a:path w="21" h="93" extrusionOk="0">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4"/>
            <p:cNvSpPr/>
            <p:nvPr/>
          </p:nvSpPr>
          <p:spPr>
            <a:xfrm>
              <a:off x="6499247" y="3563980"/>
              <a:ext cx="17463" cy="74613"/>
            </a:xfrm>
            <a:custGeom>
              <a:avLst/>
              <a:gdLst/>
              <a:ahLst/>
              <a:cxnLst/>
              <a:rect l="l" t="t" r="r" b="b"/>
              <a:pathLst>
                <a:path w="21" h="93" extrusionOk="0">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4"/>
            <p:cNvSpPr/>
            <p:nvPr/>
          </p:nvSpPr>
          <p:spPr>
            <a:xfrm>
              <a:off x="6469085" y="3563980"/>
              <a:ext cx="17463" cy="74613"/>
            </a:xfrm>
            <a:custGeom>
              <a:avLst/>
              <a:gdLst/>
              <a:ahLst/>
              <a:cxnLst/>
              <a:rect l="l" t="t" r="r" b="b"/>
              <a:pathLst>
                <a:path w="21" h="93" extrusionOk="0">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14"/>
            <p:cNvSpPr/>
            <p:nvPr/>
          </p:nvSpPr>
          <p:spPr>
            <a:xfrm>
              <a:off x="6438922" y="3563980"/>
              <a:ext cx="17463" cy="74613"/>
            </a:xfrm>
            <a:custGeom>
              <a:avLst/>
              <a:gdLst/>
              <a:ahLst/>
              <a:cxnLst/>
              <a:rect l="l" t="t" r="r" b="b"/>
              <a:pathLst>
                <a:path w="21" h="93" extrusionOk="0">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14"/>
            <p:cNvSpPr/>
            <p:nvPr/>
          </p:nvSpPr>
          <p:spPr>
            <a:xfrm>
              <a:off x="6408759" y="3563980"/>
              <a:ext cx="17463" cy="74613"/>
            </a:xfrm>
            <a:custGeom>
              <a:avLst/>
              <a:gdLst/>
              <a:ahLst/>
              <a:cxnLst/>
              <a:rect l="l" t="t" r="r" b="b"/>
              <a:pathLst>
                <a:path w="21" h="93" extrusionOk="0">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14"/>
            <p:cNvSpPr/>
            <p:nvPr/>
          </p:nvSpPr>
          <p:spPr>
            <a:xfrm>
              <a:off x="6377009" y="3563980"/>
              <a:ext cx="19050" cy="74613"/>
            </a:xfrm>
            <a:custGeom>
              <a:avLst/>
              <a:gdLst/>
              <a:ahLst/>
              <a:cxnLst/>
              <a:rect l="l" t="t" r="r" b="b"/>
              <a:pathLst>
                <a:path w="23" h="93" extrusionOk="0">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14"/>
            <p:cNvSpPr/>
            <p:nvPr/>
          </p:nvSpPr>
          <p:spPr>
            <a:xfrm>
              <a:off x="6346847" y="3563980"/>
              <a:ext cx="19050" cy="74613"/>
            </a:xfrm>
            <a:custGeom>
              <a:avLst/>
              <a:gdLst/>
              <a:ahLst/>
              <a:cxnLst/>
              <a:rect l="l" t="t" r="r" b="b"/>
              <a:pathLst>
                <a:path w="23" h="93" extrusionOk="0">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14"/>
            <p:cNvSpPr/>
            <p:nvPr/>
          </p:nvSpPr>
          <p:spPr>
            <a:xfrm>
              <a:off x="6316684" y="3563980"/>
              <a:ext cx="19050" cy="74613"/>
            </a:xfrm>
            <a:custGeom>
              <a:avLst/>
              <a:gdLst/>
              <a:ahLst/>
              <a:cxnLst/>
              <a:rect l="l" t="t" r="r" b="b"/>
              <a:pathLst>
                <a:path w="23" h="93" extrusionOk="0">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4"/>
            <p:cNvSpPr/>
            <p:nvPr/>
          </p:nvSpPr>
          <p:spPr>
            <a:xfrm>
              <a:off x="6286521" y="3563980"/>
              <a:ext cx="19050" cy="74613"/>
            </a:xfrm>
            <a:custGeom>
              <a:avLst/>
              <a:gdLst/>
              <a:ahLst/>
              <a:cxnLst/>
              <a:rect l="l" t="t" r="r" b="b"/>
              <a:pathLst>
                <a:path w="23" h="93" extrusionOk="0">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4"/>
            <p:cNvSpPr/>
            <p:nvPr/>
          </p:nvSpPr>
          <p:spPr>
            <a:xfrm>
              <a:off x="6226196" y="3563980"/>
              <a:ext cx="17463" cy="74613"/>
            </a:xfrm>
            <a:custGeom>
              <a:avLst/>
              <a:gdLst/>
              <a:ahLst/>
              <a:cxnLst/>
              <a:rect l="l" t="t" r="r" b="b"/>
              <a:pathLst>
                <a:path w="22" h="93" extrusionOk="0">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4"/>
            <p:cNvSpPr/>
            <p:nvPr/>
          </p:nvSpPr>
          <p:spPr>
            <a:xfrm>
              <a:off x="6256359" y="3563980"/>
              <a:ext cx="19050" cy="74613"/>
            </a:xfrm>
            <a:custGeom>
              <a:avLst/>
              <a:gdLst/>
              <a:ahLst/>
              <a:cxnLst/>
              <a:rect l="l" t="t" r="r" b="b"/>
              <a:pathLst>
                <a:path w="23" h="93" extrusionOk="0">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4"/>
            <p:cNvSpPr/>
            <p:nvPr/>
          </p:nvSpPr>
          <p:spPr>
            <a:xfrm>
              <a:off x="6103958" y="3498892"/>
              <a:ext cx="74613" cy="17463"/>
            </a:xfrm>
            <a:custGeom>
              <a:avLst/>
              <a:gdLst/>
              <a:ahLst/>
              <a:cxnLst/>
              <a:rect l="l" t="t" r="r" b="b"/>
              <a:pathLst>
                <a:path w="95" h="23" extrusionOk="0">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4"/>
            <p:cNvSpPr/>
            <p:nvPr/>
          </p:nvSpPr>
          <p:spPr>
            <a:xfrm>
              <a:off x="6103958" y="3468729"/>
              <a:ext cx="74613" cy="17463"/>
            </a:xfrm>
            <a:custGeom>
              <a:avLst/>
              <a:gdLst/>
              <a:ahLst/>
              <a:cxnLst/>
              <a:rect l="l" t="t" r="r" b="b"/>
              <a:pathLst>
                <a:path w="95" h="22" extrusionOk="0">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4"/>
            <p:cNvSpPr/>
            <p:nvPr/>
          </p:nvSpPr>
          <p:spPr>
            <a:xfrm>
              <a:off x="6103958" y="3438566"/>
              <a:ext cx="74613" cy="17463"/>
            </a:xfrm>
            <a:custGeom>
              <a:avLst/>
              <a:gdLst/>
              <a:ahLst/>
              <a:cxnLst/>
              <a:rect l="l" t="t" r="r" b="b"/>
              <a:pathLst>
                <a:path w="95" h="22" extrusionOk="0">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4"/>
            <p:cNvSpPr/>
            <p:nvPr/>
          </p:nvSpPr>
          <p:spPr>
            <a:xfrm>
              <a:off x="6103958" y="3408403"/>
              <a:ext cx="74613" cy="17463"/>
            </a:xfrm>
            <a:custGeom>
              <a:avLst/>
              <a:gdLst/>
              <a:ahLst/>
              <a:cxnLst/>
              <a:rect l="l" t="t" r="r" b="b"/>
              <a:pathLst>
                <a:path w="95" h="22" extrusionOk="0">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4"/>
            <p:cNvSpPr/>
            <p:nvPr/>
          </p:nvSpPr>
          <p:spPr>
            <a:xfrm>
              <a:off x="6103958" y="3378241"/>
              <a:ext cx="74613" cy="15875"/>
            </a:xfrm>
            <a:custGeom>
              <a:avLst/>
              <a:gdLst/>
              <a:ahLst/>
              <a:cxnLst/>
              <a:rect l="l" t="t" r="r" b="b"/>
              <a:pathLst>
                <a:path w="95" h="22" extrusionOk="0">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4"/>
            <p:cNvSpPr/>
            <p:nvPr/>
          </p:nvSpPr>
          <p:spPr>
            <a:xfrm>
              <a:off x="6103958" y="3348078"/>
              <a:ext cx="74613" cy="15875"/>
            </a:xfrm>
            <a:custGeom>
              <a:avLst/>
              <a:gdLst/>
              <a:ahLst/>
              <a:cxnLst/>
              <a:rect l="l" t="t" r="r" b="b"/>
              <a:pathLst>
                <a:path w="95" h="22" extrusionOk="0">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4"/>
            <p:cNvSpPr/>
            <p:nvPr/>
          </p:nvSpPr>
          <p:spPr>
            <a:xfrm>
              <a:off x="6103958" y="3317915"/>
              <a:ext cx="74613" cy="15875"/>
            </a:xfrm>
            <a:custGeom>
              <a:avLst/>
              <a:gdLst/>
              <a:ahLst/>
              <a:cxnLst/>
              <a:rect l="l" t="t" r="r" b="b"/>
              <a:pathLst>
                <a:path w="95" h="22" extrusionOk="0">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4"/>
            <p:cNvSpPr/>
            <p:nvPr/>
          </p:nvSpPr>
          <p:spPr>
            <a:xfrm>
              <a:off x="6103958" y="3287752"/>
              <a:ext cx="74613" cy="15875"/>
            </a:xfrm>
            <a:custGeom>
              <a:avLst/>
              <a:gdLst/>
              <a:ahLst/>
              <a:cxnLst/>
              <a:rect l="l" t="t" r="r" b="b"/>
              <a:pathLst>
                <a:path w="95" h="22" extrusionOk="0">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4"/>
            <p:cNvSpPr/>
            <p:nvPr/>
          </p:nvSpPr>
          <p:spPr>
            <a:xfrm>
              <a:off x="6103958" y="3225839"/>
              <a:ext cx="74613" cy="17463"/>
            </a:xfrm>
            <a:custGeom>
              <a:avLst/>
              <a:gdLst/>
              <a:ahLst/>
              <a:cxnLst/>
              <a:rect l="l" t="t" r="r" b="b"/>
              <a:pathLst>
                <a:path w="95" h="23" extrusionOk="0">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14"/>
            <p:cNvSpPr/>
            <p:nvPr/>
          </p:nvSpPr>
          <p:spPr>
            <a:xfrm>
              <a:off x="6103958" y="3256002"/>
              <a:ext cx="74613" cy="17463"/>
            </a:xfrm>
            <a:custGeom>
              <a:avLst/>
              <a:gdLst/>
              <a:ahLst/>
              <a:cxnLst/>
              <a:rect l="l" t="t" r="r" b="b"/>
              <a:pathLst>
                <a:path w="95" h="23" extrusionOk="0">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14"/>
            <p:cNvSpPr/>
            <p:nvPr/>
          </p:nvSpPr>
          <p:spPr>
            <a:xfrm>
              <a:off x="6564335" y="3225839"/>
              <a:ext cx="74613" cy="17463"/>
            </a:xfrm>
            <a:custGeom>
              <a:avLst/>
              <a:gdLst/>
              <a:ahLst/>
              <a:cxnLst/>
              <a:rect l="l" t="t" r="r" b="b"/>
              <a:pathLst>
                <a:path w="95" h="23" extrusionOk="0">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4"/>
            <p:cNvSpPr/>
            <p:nvPr/>
          </p:nvSpPr>
          <p:spPr>
            <a:xfrm>
              <a:off x="6564335" y="3256002"/>
              <a:ext cx="74613" cy="17463"/>
            </a:xfrm>
            <a:custGeom>
              <a:avLst/>
              <a:gdLst/>
              <a:ahLst/>
              <a:cxnLst/>
              <a:rect l="l" t="t" r="r" b="b"/>
              <a:pathLst>
                <a:path w="95" h="23" extrusionOk="0">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4"/>
            <p:cNvSpPr/>
            <p:nvPr/>
          </p:nvSpPr>
          <p:spPr>
            <a:xfrm>
              <a:off x="6564335" y="3287752"/>
              <a:ext cx="74613" cy="15875"/>
            </a:xfrm>
            <a:custGeom>
              <a:avLst/>
              <a:gdLst/>
              <a:ahLst/>
              <a:cxnLst/>
              <a:rect l="l" t="t" r="r" b="b"/>
              <a:pathLst>
                <a:path w="95" h="22" extrusionOk="0">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14"/>
            <p:cNvSpPr/>
            <p:nvPr/>
          </p:nvSpPr>
          <p:spPr>
            <a:xfrm>
              <a:off x="6564335" y="3317915"/>
              <a:ext cx="74613" cy="15875"/>
            </a:xfrm>
            <a:custGeom>
              <a:avLst/>
              <a:gdLst/>
              <a:ahLst/>
              <a:cxnLst/>
              <a:rect l="l" t="t" r="r" b="b"/>
              <a:pathLst>
                <a:path w="95" h="22" extrusionOk="0">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14"/>
            <p:cNvSpPr/>
            <p:nvPr/>
          </p:nvSpPr>
          <p:spPr>
            <a:xfrm>
              <a:off x="6564335" y="3348078"/>
              <a:ext cx="74613" cy="15875"/>
            </a:xfrm>
            <a:custGeom>
              <a:avLst/>
              <a:gdLst/>
              <a:ahLst/>
              <a:cxnLst/>
              <a:rect l="l" t="t" r="r" b="b"/>
              <a:pathLst>
                <a:path w="95" h="22" extrusionOk="0">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14"/>
            <p:cNvSpPr/>
            <p:nvPr/>
          </p:nvSpPr>
          <p:spPr>
            <a:xfrm>
              <a:off x="6564335" y="3378241"/>
              <a:ext cx="74613" cy="15875"/>
            </a:xfrm>
            <a:custGeom>
              <a:avLst/>
              <a:gdLst/>
              <a:ahLst/>
              <a:cxnLst/>
              <a:rect l="l" t="t" r="r" b="b"/>
              <a:pathLst>
                <a:path w="95" h="22" extrusionOk="0">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4"/>
            <p:cNvSpPr/>
            <p:nvPr/>
          </p:nvSpPr>
          <p:spPr>
            <a:xfrm>
              <a:off x="6564335" y="3408403"/>
              <a:ext cx="74613" cy="17463"/>
            </a:xfrm>
            <a:custGeom>
              <a:avLst/>
              <a:gdLst/>
              <a:ahLst/>
              <a:cxnLst/>
              <a:rect l="l" t="t" r="r" b="b"/>
              <a:pathLst>
                <a:path w="95" h="22" extrusionOk="0">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4"/>
            <p:cNvSpPr/>
            <p:nvPr/>
          </p:nvSpPr>
          <p:spPr>
            <a:xfrm>
              <a:off x="6564335" y="3438566"/>
              <a:ext cx="74613" cy="17463"/>
            </a:xfrm>
            <a:custGeom>
              <a:avLst/>
              <a:gdLst/>
              <a:ahLst/>
              <a:cxnLst/>
              <a:rect l="l" t="t" r="r" b="b"/>
              <a:pathLst>
                <a:path w="95" h="22" extrusionOk="0">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4"/>
            <p:cNvSpPr/>
            <p:nvPr/>
          </p:nvSpPr>
          <p:spPr>
            <a:xfrm>
              <a:off x="6564335" y="3498892"/>
              <a:ext cx="74613" cy="17463"/>
            </a:xfrm>
            <a:custGeom>
              <a:avLst/>
              <a:gdLst/>
              <a:ahLst/>
              <a:cxnLst/>
              <a:rect l="l" t="t" r="r" b="b"/>
              <a:pathLst>
                <a:path w="95" h="23" extrusionOk="0">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14"/>
            <p:cNvSpPr/>
            <p:nvPr/>
          </p:nvSpPr>
          <p:spPr>
            <a:xfrm>
              <a:off x="6564335" y="3468729"/>
              <a:ext cx="74613" cy="17463"/>
            </a:xfrm>
            <a:custGeom>
              <a:avLst/>
              <a:gdLst/>
              <a:ahLst/>
              <a:cxnLst/>
              <a:rect l="l" t="t" r="r" b="b"/>
              <a:pathLst>
                <a:path w="95" h="22" extrusionOk="0">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8" name="Google Shape;108;p14"/>
          <p:cNvGrpSpPr/>
          <p:nvPr/>
        </p:nvGrpSpPr>
        <p:grpSpPr>
          <a:xfrm>
            <a:off x="4978417" y="2967073"/>
            <a:ext cx="808040" cy="808047"/>
            <a:chOff x="4978417" y="2967073"/>
            <a:chExt cx="808040" cy="808047"/>
          </a:xfrm>
        </p:grpSpPr>
        <p:sp>
          <p:nvSpPr>
            <p:cNvPr id="109" name="Google Shape;109;p14"/>
            <p:cNvSpPr/>
            <p:nvPr/>
          </p:nvSpPr>
          <p:spPr>
            <a:xfrm>
              <a:off x="4978417" y="2967073"/>
              <a:ext cx="808040" cy="808047"/>
            </a:xfrm>
            <a:custGeom>
              <a:avLst/>
              <a:gdLst/>
              <a:ahLst/>
              <a:cxnLst/>
              <a:rect l="l" t="t" r="r" b="b"/>
              <a:pathLst>
                <a:path w="1018" h="1018" extrusionOk="0">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4"/>
            <p:cNvSpPr/>
            <p:nvPr/>
          </p:nvSpPr>
          <p:spPr>
            <a:xfrm>
              <a:off x="5221305" y="3097250"/>
              <a:ext cx="325439" cy="428630"/>
            </a:xfrm>
            <a:custGeom>
              <a:avLst/>
              <a:gdLst/>
              <a:ahLst/>
              <a:cxnLst/>
              <a:rect l="l" t="t" r="r" b="b"/>
              <a:pathLst>
                <a:path w="409" h="539" extrusionOk="0">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4"/>
            <p:cNvSpPr/>
            <p:nvPr/>
          </p:nvSpPr>
          <p:spPr>
            <a:xfrm>
              <a:off x="5316556" y="3541755"/>
              <a:ext cx="134938" cy="28575"/>
            </a:xfrm>
            <a:custGeom>
              <a:avLst/>
              <a:gdLst/>
              <a:ahLst/>
              <a:cxnLst/>
              <a:rect l="l" t="t" r="r" b="b"/>
              <a:pathLst>
                <a:path w="171" h="36" extrusionOk="0">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4"/>
            <p:cNvSpPr/>
            <p:nvPr/>
          </p:nvSpPr>
          <p:spPr>
            <a:xfrm>
              <a:off x="5329256" y="3579856"/>
              <a:ext cx="107950" cy="28575"/>
            </a:xfrm>
            <a:custGeom>
              <a:avLst/>
              <a:gdLst/>
              <a:ahLst/>
              <a:cxnLst/>
              <a:rect l="l" t="t" r="r" b="b"/>
              <a:pathLst>
                <a:path w="136" h="35" extrusionOk="0">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14"/>
            <p:cNvSpPr/>
            <p:nvPr/>
          </p:nvSpPr>
          <p:spPr>
            <a:xfrm>
              <a:off x="5343543" y="3617956"/>
              <a:ext cx="80963" cy="28575"/>
            </a:xfrm>
            <a:custGeom>
              <a:avLst/>
              <a:gdLst/>
              <a:ahLst/>
              <a:cxnLst/>
              <a:rect l="l" t="t" r="r" b="b"/>
              <a:pathLst>
                <a:path w="102" h="36" extrusionOk="0">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14"/>
            <p:cNvSpPr/>
            <p:nvPr/>
          </p:nvSpPr>
          <p:spPr>
            <a:xfrm>
              <a:off x="5260993" y="3143288"/>
              <a:ext cx="100013" cy="133352"/>
            </a:xfrm>
            <a:custGeom>
              <a:avLst/>
              <a:gdLst/>
              <a:ahLst/>
              <a:cxnLst/>
              <a:rect l="l" t="t" r="r" b="b"/>
              <a:pathLst>
                <a:path w="126" h="167" extrusionOk="0">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chine Learning PPT 3">
  <p:cSld name="Machine Learning PPT 3">
    <p:spTree>
      <p:nvGrpSpPr>
        <p:cNvPr id="1" name="Shape 115"/>
        <p:cNvGrpSpPr/>
        <p:nvPr/>
      </p:nvGrpSpPr>
      <p:grpSpPr>
        <a:xfrm>
          <a:off x="0" y="0"/>
          <a:ext cx="0" cy="0"/>
          <a:chOff x="0" y="0"/>
          <a:chExt cx="0" cy="0"/>
        </a:xfrm>
      </p:grpSpPr>
      <p:sp>
        <p:nvSpPr>
          <p:cNvPr id="116" name="Google Shape;116;p15"/>
          <p:cNvSpPr/>
          <p:nvPr/>
        </p:nvSpPr>
        <p:spPr>
          <a:xfrm rot="5400000">
            <a:off x="-1642851" y="1642852"/>
            <a:ext cx="5143500" cy="1857796"/>
          </a:xfrm>
          <a:custGeom>
            <a:avLst/>
            <a:gdLst/>
            <a:ahLst/>
            <a:cxnLst/>
            <a:rect l="l" t="t" r="r" b="b"/>
            <a:pathLst>
              <a:path w="11520" h="933" extrusionOk="0">
                <a:moveTo>
                  <a:pt x="11520" y="0"/>
                </a:moveTo>
                <a:lnTo>
                  <a:pt x="0" y="507"/>
                </a:lnTo>
                <a:lnTo>
                  <a:pt x="0" y="933"/>
                </a:lnTo>
                <a:lnTo>
                  <a:pt x="11520" y="933"/>
                </a:lnTo>
                <a:lnTo>
                  <a:pt x="1152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5"/>
          <p:cNvSpPr txBox="1">
            <a:spLocks noGrp="1"/>
          </p:cNvSpPr>
          <p:nvPr>
            <p:ph type="title"/>
          </p:nvPr>
        </p:nvSpPr>
        <p:spPr>
          <a:xfrm>
            <a:off x="1857798" y="915566"/>
            <a:ext cx="6829002" cy="8572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7F7F7F"/>
                </a:solidFill>
                <a:latin typeface="Calibri"/>
                <a:ea typeface="Calibri"/>
                <a:cs typeface="Calibri"/>
                <a:sym typeface="Calibri"/>
              </a:defRPr>
            </a:lvl1pPr>
            <a:lvl2pPr marL="0" lvl="1" indent="0" algn="r">
              <a:spcBef>
                <a:spcPts val="0"/>
              </a:spcBef>
              <a:buNone/>
              <a:defRPr sz="1200">
                <a:solidFill>
                  <a:srgbClr val="7F7F7F"/>
                </a:solidFill>
                <a:latin typeface="Calibri"/>
                <a:ea typeface="Calibri"/>
                <a:cs typeface="Calibri"/>
                <a:sym typeface="Calibri"/>
              </a:defRPr>
            </a:lvl2pPr>
            <a:lvl3pPr marL="0" lvl="2" indent="0" algn="r">
              <a:spcBef>
                <a:spcPts val="0"/>
              </a:spcBef>
              <a:buNone/>
              <a:defRPr sz="1200">
                <a:solidFill>
                  <a:srgbClr val="7F7F7F"/>
                </a:solidFill>
                <a:latin typeface="Calibri"/>
                <a:ea typeface="Calibri"/>
                <a:cs typeface="Calibri"/>
                <a:sym typeface="Calibri"/>
              </a:defRPr>
            </a:lvl3pPr>
            <a:lvl4pPr marL="0" lvl="3" indent="0" algn="r">
              <a:spcBef>
                <a:spcPts val="0"/>
              </a:spcBef>
              <a:buNone/>
              <a:defRPr sz="1200">
                <a:solidFill>
                  <a:srgbClr val="7F7F7F"/>
                </a:solidFill>
                <a:latin typeface="Calibri"/>
                <a:ea typeface="Calibri"/>
                <a:cs typeface="Calibri"/>
                <a:sym typeface="Calibri"/>
              </a:defRPr>
            </a:lvl4pPr>
            <a:lvl5pPr marL="0" lvl="4" indent="0" algn="r">
              <a:spcBef>
                <a:spcPts val="0"/>
              </a:spcBef>
              <a:buNone/>
              <a:defRPr sz="1200">
                <a:solidFill>
                  <a:srgbClr val="7F7F7F"/>
                </a:solidFill>
                <a:latin typeface="Calibri"/>
                <a:ea typeface="Calibri"/>
                <a:cs typeface="Calibri"/>
                <a:sym typeface="Calibri"/>
              </a:defRPr>
            </a:lvl5pPr>
            <a:lvl6pPr marL="0" lvl="5" indent="0" algn="r">
              <a:spcBef>
                <a:spcPts val="0"/>
              </a:spcBef>
              <a:buNone/>
              <a:defRPr sz="1200">
                <a:solidFill>
                  <a:srgbClr val="7F7F7F"/>
                </a:solidFill>
                <a:latin typeface="Calibri"/>
                <a:ea typeface="Calibri"/>
                <a:cs typeface="Calibri"/>
                <a:sym typeface="Calibri"/>
              </a:defRPr>
            </a:lvl6pPr>
            <a:lvl7pPr marL="0" lvl="6" indent="0" algn="r">
              <a:spcBef>
                <a:spcPts val="0"/>
              </a:spcBef>
              <a:buNone/>
              <a:defRPr sz="1200">
                <a:solidFill>
                  <a:srgbClr val="7F7F7F"/>
                </a:solidFill>
                <a:latin typeface="Calibri"/>
                <a:ea typeface="Calibri"/>
                <a:cs typeface="Calibri"/>
                <a:sym typeface="Calibri"/>
              </a:defRPr>
            </a:lvl7pPr>
            <a:lvl8pPr marL="0" lvl="7" indent="0" algn="r">
              <a:spcBef>
                <a:spcPts val="0"/>
              </a:spcBef>
              <a:buNone/>
              <a:defRPr sz="1200">
                <a:solidFill>
                  <a:srgbClr val="7F7F7F"/>
                </a:solidFill>
                <a:latin typeface="Calibri"/>
                <a:ea typeface="Calibri"/>
                <a:cs typeface="Calibri"/>
                <a:sym typeface="Calibri"/>
              </a:defRPr>
            </a:lvl8pPr>
            <a:lvl9pPr marL="0" lvl="8" indent="0" algn="r">
              <a:spcBef>
                <a:spcPts val="0"/>
              </a:spcBef>
              <a:buNone/>
              <a:defRPr sz="1200">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21" name="Google Shape;121;p15"/>
          <p:cNvSpPr/>
          <p:nvPr/>
        </p:nvSpPr>
        <p:spPr>
          <a:xfrm>
            <a:off x="3175" y="4805363"/>
            <a:ext cx="4763" cy="338138"/>
          </a:xfrm>
          <a:prstGeom prst="rect">
            <a:avLst/>
          </a:prstGeom>
          <a:solidFill>
            <a:srgbClr val="E7E9E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F7F7F"/>
              </a:solidFill>
              <a:latin typeface="Calibri"/>
              <a:ea typeface="Calibri"/>
              <a:cs typeface="Calibri"/>
              <a:sym typeface="Calibri"/>
            </a:endParaRPr>
          </a:p>
        </p:txBody>
      </p:sp>
      <p:sp>
        <p:nvSpPr>
          <p:cNvPr id="122" name="Google Shape;122;p15"/>
          <p:cNvSpPr txBox="1">
            <a:spLocks noGrp="1"/>
          </p:cNvSpPr>
          <p:nvPr>
            <p:ph type="body" idx="1"/>
          </p:nvPr>
        </p:nvSpPr>
        <p:spPr>
          <a:xfrm>
            <a:off x="1857798" y="2057202"/>
            <a:ext cx="6818658" cy="244827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40"/>
              </a:spcBef>
              <a:spcAft>
                <a:spcPts val="0"/>
              </a:spcAft>
              <a:buClr>
                <a:schemeClr val="dk1"/>
              </a:buClr>
              <a:buSzPts val="2200"/>
              <a:buFont typeface="Arial"/>
              <a:buNone/>
              <a:defRPr sz="2200">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chine Learning PPT 4">
  <p:cSld name="Machine Learning PPT 4">
    <p:bg>
      <p:bgPr>
        <a:blipFill>
          <a:blip r:embed="rId2">
            <a:alphaModFix/>
          </a:blip>
          <a:stretch>
            <a:fillRect/>
          </a:stretch>
        </a:blipFill>
        <a:effectLst/>
      </p:bgPr>
    </p:bg>
    <p:spTree>
      <p:nvGrpSpPr>
        <p:cNvPr id="1" name="Shape 188"/>
        <p:cNvGrpSpPr/>
        <p:nvPr/>
      </p:nvGrpSpPr>
      <p:grpSpPr>
        <a:xfrm>
          <a:off x="0" y="0"/>
          <a:ext cx="0" cy="0"/>
          <a:chOff x="0" y="0"/>
          <a:chExt cx="0" cy="0"/>
        </a:xfrm>
      </p:grpSpPr>
      <p:sp>
        <p:nvSpPr>
          <p:cNvPr id="189" name="Google Shape;189;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7F7F7F"/>
                </a:solidFill>
                <a:latin typeface="Calibri"/>
                <a:ea typeface="Calibri"/>
                <a:cs typeface="Calibri"/>
                <a:sym typeface="Calibri"/>
              </a:defRPr>
            </a:lvl1pPr>
            <a:lvl2pPr marL="0" lvl="1" indent="0" algn="r">
              <a:spcBef>
                <a:spcPts val="0"/>
              </a:spcBef>
              <a:buNone/>
              <a:defRPr sz="1200">
                <a:solidFill>
                  <a:srgbClr val="7F7F7F"/>
                </a:solidFill>
                <a:latin typeface="Calibri"/>
                <a:ea typeface="Calibri"/>
                <a:cs typeface="Calibri"/>
                <a:sym typeface="Calibri"/>
              </a:defRPr>
            </a:lvl2pPr>
            <a:lvl3pPr marL="0" lvl="2" indent="0" algn="r">
              <a:spcBef>
                <a:spcPts val="0"/>
              </a:spcBef>
              <a:buNone/>
              <a:defRPr sz="1200">
                <a:solidFill>
                  <a:srgbClr val="7F7F7F"/>
                </a:solidFill>
                <a:latin typeface="Calibri"/>
                <a:ea typeface="Calibri"/>
                <a:cs typeface="Calibri"/>
                <a:sym typeface="Calibri"/>
              </a:defRPr>
            </a:lvl3pPr>
            <a:lvl4pPr marL="0" lvl="3" indent="0" algn="r">
              <a:spcBef>
                <a:spcPts val="0"/>
              </a:spcBef>
              <a:buNone/>
              <a:defRPr sz="1200">
                <a:solidFill>
                  <a:srgbClr val="7F7F7F"/>
                </a:solidFill>
                <a:latin typeface="Calibri"/>
                <a:ea typeface="Calibri"/>
                <a:cs typeface="Calibri"/>
                <a:sym typeface="Calibri"/>
              </a:defRPr>
            </a:lvl4pPr>
            <a:lvl5pPr marL="0" lvl="4" indent="0" algn="r">
              <a:spcBef>
                <a:spcPts val="0"/>
              </a:spcBef>
              <a:buNone/>
              <a:defRPr sz="1200">
                <a:solidFill>
                  <a:srgbClr val="7F7F7F"/>
                </a:solidFill>
                <a:latin typeface="Calibri"/>
                <a:ea typeface="Calibri"/>
                <a:cs typeface="Calibri"/>
                <a:sym typeface="Calibri"/>
              </a:defRPr>
            </a:lvl5pPr>
            <a:lvl6pPr marL="0" lvl="5" indent="0" algn="r">
              <a:spcBef>
                <a:spcPts val="0"/>
              </a:spcBef>
              <a:buNone/>
              <a:defRPr sz="1200">
                <a:solidFill>
                  <a:srgbClr val="7F7F7F"/>
                </a:solidFill>
                <a:latin typeface="Calibri"/>
                <a:ea typeface="Calibri"/>
                <a:cs typeface="Calibri"/>
                <a:sym typeface="Calibri"/>
              </a:defRPr>
            </a:lvl6pPr>
            <a:lvl7pPr marL="0" lvl="6" indent="0" algn="r">
              <a:spcBef>
                <a:spcPts val="0"/>
              </a:spcBef>
              <a:buNone/>
              <a:defRPr sz="1200">
                <a:solidFill>
                  <a:srgbClr val="7F7F7F"/>
                </a:solidFill>
                <a:latin typeface="Calibri"/>
                <a:ea typeface="Calibri"/>
                <a:cs typeface="Calibri"/>
                <a:sym typeface="Calibri"/>
              </a:defRPr>
            </a:lvl7pPr>
            <a:lvl8pPr marL="0" lvl="7" indent="0" algn="r">
              <a:spcBef>
                <a:spcPts val="0"/>
              </a:spcBef>
              <a:buNone/>
              <a:defRPr sz="1200">
                <a:solidFill>
                  <a:srgbClr val="7F7F7F"/>
                </a:solidFill>
                <a:latin typeface="Calibri"/>
                <a:ea typeface="Calibri"/>
                <a:cs typeface="Calibri"/>
                <a:sym typeface="Calibri"/>
              </a:defRPr>
            </a:lvl8pPr>
            <a:lvl9pPr marL="0" lvl="8" indent="0" algn="r">
              <a:spcBef>
                <a:spcPts val="0"/>
              </a:spcBef>
              <a:buNone/>
              <a:defRPr sz="1200">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92" name="Google Shape;192;p17"/>
          <p:cNvSpPr/>
          <p:nvPr/>
        </p:nvSpPr>
        <p:spPr>
          <a:xfrm>
            <a:off x="3175" y="4805363"/>
            <a:ext cx="4763" cy="338138"/>
          </a:xfrm>
          <a:prstGeom prst="rect">
            <a:avLst/>
          </a:prstGeom>
          <a:solidFill>
            <a:srgbClr val="E7E9E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F7F7F"/>
              </a:solidFill>
              <a:latin typeface="Calibri"/>
              <a:ea typeface="Calibri"/>
              <a:cs typeface="Calibri"/>
              <a:sym typeface="Calibri"/>
            </a:endParaRPr>
          </a:p>
        </p:txBody>
      </p:sp>
      <p:sp>
        <p:nvSpPr>
          <p:cNvPr id="193" name="Google Shape;193;p1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17"/>
          <p:cNvSpPr/>
          <p:nvPr/>
        </p:nvSpPr>
        <p:spPr>
          <a:xfrm>
            <a:off x="6622372" y="2973749"/>
            <a:ext cx="297541" cy="337384"/>
          </a:xfrm>
          <a:custGeom>
            <a:avLst/>
            <a:gdLst/>
            <a:ahLst/>
            <a:cxnLst/>
            <a:rect l="l" t="t" r="r" b="b"/>
            <a:pathLst>
              <a:path w="1852" h="2400" extrusionOk="0">
                <a:moveTo>
                  <a:pt x="1852" y="786"/>
                </a:moveTo>
                <a:lnTo>
                  <a:pt x="1852" y="786"/>
                </a:lnTo>
                <a:lnTo>
                  <a:pt x="1850" y="836"/>
                </a:lnTo>
                <a:lnTo>
                  <a:pt x="1848" y="886"/>
                </a:lnTo>
                <a:lnTo>
                  <a:pt x="1844" y="934"/>
                </a:lnTo>
                <a:lnTo>
                  <a:pt x="1838" y="982"/>
                </a:lnTo>
                <a:lnTo>
                  <a:pt x="1830" y="1028"/>
                </a:lnTo>
                <a:lnTo>
                  <a:pt x="1822" y="1074"/>
                </a:lnTo>
                <a:lnTo>
                  <a:pt x="1810" y="1118"/>
                </a:lnTo>
                <a:lnTo>
                  <a:pt x="1798" y="1160"/>
                </a:lnTo>
                <a:lnTo>
                  <a:pt x="1784" y="1202"/>
                </a:lnTo>
                <a:lnTo>
                  <a:pt x="1768" y="1244"/>
                </a:lnTo>
                <a:lnTo>
                  <a:pt x="1752" y="1284"/>
                </a:lnTo>
                <a:lnTo>
                  <a:pt x="1734" y="1322"/>
                </a:lnTo>
                <a:lnTo>
                  <a:pt x="1714" y="1358"/>
                </a:lnTo>
                <a:lnTo>
                  <a:pt x="1692" y="1394"/>
                </a:lnTo>
                <a:lnTo>
                  <a:pt x="1670" y="1426"/>
                </a:lnTo>
                <a:lnTo>
                  <a:pt x="1646" y="1460"/>
                </a:lnTo>
                <a:lnTo>
                  <a:pt x="1622" y="1490"/>
                </a:lnTo>
                <a:lnTo>
                  <a:pt x="1596" y="1520"/>
                </a:lnTo>
                <a:lnTo>
                  <a:pt x="1568" y="1546"/>
                </a:lnTo>
                <a:lnTo>
                  <a:pt x="1538" y="1572"/>
                </a:lnTo>
                <a:lnTo>
                  <a:pt x="1510" y="1596"/>
                </a:lnTo>
                <a:lnTo>
                  <a:pt x="1478" y="1618"/>
                </a:lnTo>
                <a:lnTo>
                  <a:pt x="1446" y="1638"/>
                </a:lnTo>
                <a:lnTo>
                  <a:pt x="1412" y="1656"/>
                </a:lnTo>
                <a:lnTo>
                  <a:pt x="1378" y="1672"/>
                </a:lnTo>
                <a:lnTo>
                  <a:pt x="1342" y="1688"/>
                </a:lnTo>
                <a:lnTo>
                  <a:pt x="1306" y="1700"/>
                </a:lnTo>
                <a:lnTo>
                  <a:pt x="1270" y="1710"/>
                </a:lnTo>
                <a:lnTo>
                  <a:pt x="1230" y="1718"/>
                </a:lnTo>
                <a:lnTo>
                  <a:pt x="1192" y="1724"/>
                </a:lnTo>
                <a:lnTo>
                  <a:pt x="1152" y="1726"/>
                </a:lnTo>
                <a:lnTo>
                  <a:pt x="1110" y="1728"/>
                </a:lnTo>
                <a:lnTo>
                  <a:pt x="1110" y="1728"/>
                </a:lnTo>
                <a:lnTo>
                  <a:pt x="1082" y="1726"/>
                </a:lnTo>
                <a:lnTo>
                  <a:pt x="1056" y="1724"/>
                </a:lnTo>
                <a:lnTo>
                  <a:pt x="1028" y="1720"/>
                </a:lnTo>
                <a:lnTo>
                  <a:pt x="1002" y="1714"/>
                </a:lnTo>
                <a:lnTo>
                  <a:pt x="976" y="1706"/>
                </a:lnTo>
                <a:lnTo>
                  <a:pt x="952" y="1698"/>
                </a:lnTo>
                <a:lnTo>
                  <a:pt x="928" y="1688"/>
                </a:lnTo>
                <a:lnTo>
                  <a:pt x="904" y="1676"/>
                </a:lnTo>
                <a:lnTo>
                  <a:pt x="884" y="1664"/>
                </a:lnTo>
                <a:lnTo>
                  <a:pt x="862" y="1650"/>
                </a:lnTo>
                <a:lnTo>
                  <a:pt x="844" y="1636"/>
                </a:lnTo>
                <a:lnTo>
                  <a:pt x="826" y="1622"/>
                </a:lnTo>
                <a:lnTo>
                  <a:pt x="810" y="1606"/>
                </a:lnTo>
                <a:lnTo>
                  <a:pt x="796" y="1590"/>
                </a:lnTo>
                <a:lnTo>
                  <a:pt x="784" y="1574"/>
                </a:lnTo>
                <a:lnTo>
                  <a:pt x="774" y="1556"/>
                </a:lnTo>
                <a:lnTo>
                  <a:pt x="774" y="1556"/>
                </a:lnTo>
                <a:lnTo>
                  <a:pt x="732" y="1722"/>
                </a:lnTo>
                <a:lnTo>
                  <a:pt x="678" y="1934"/>
                </a:lnTo>
                <a:lnTo>
                  <a:pt x="678" y="1934"/>
                </a:lnTo>
                <a:lnTo>
                  <a:pt x="670" y="1956"/>
                </a:lnTo>
                <a:lnTo>
                  <a:pt x="658" y="1984"/>
                </a:lnTo>
                <a:lnTo>
                  <a:pt x="640" y="2016"/>
                </a:lnTo>
                <a:lnTo>
                  <a:pt x="620" y="2052"/>
                </a:lnTo>
                <a:lnTo>
                  <a:pt x="570" y="2128"/>
                </a:lnTo>
                <a:lnTo>
                  <a:pt x="518" y="2206"/>
                </a:lnTo>
                <a:lnTo>
                  <a:pt x="466" y="2280"/>
                </a:lnTo>
                <a:lnTo>
                  <a:pt x="420" y="2342"/>
                </a:lnTo>
                <a:lnTo>
                  <a:pt x="378" y="2400"/>
                </a:lnTo>
                <a:lnTo>
                  <a:pt x="378" y="2400"/>
                </a:lnTo>
                <a:lnTo>
                  <a:pt x="378" y="2330"/>
                </a:lnTo>
                <a:lnTo>
                  <a:pt x="380" y="2166"/>
                </a:lnTo>
                <a:lnTo>
                  <a:pt x="384" y="2072"/>
                </a:lnTo>
                <a:lnTo>
                  <a:pt x="388" y="1984"/>
                </a:lnTo>
                <a:lnTo>
                  <a:pt x="394" y="1908"/>
                </a:lnTo>
                <a:lnTo>
                  <a:pt x="398" y="1878"/>
                </a:lnTo>
                <a:lnTo>
                  <a:pt x="402" y="1854"/>
                </a:lnTo>
                <a:lnTo>
                  <a:pt x="402" y="1854"/>
                </a:lnTo>
                <a:lnTo>
                  <a:pt x="578" y="1106"/>
                </a:lnTo>
                <a:lnTo>
                  <a:pt x="578" y="1106"/>
                </a:lnTo>
                <a:lnTo>
                  <a:pt x="572" y="1090"/>
                </a:lnTo>
                <a:lnTo>
                  <a:pt x="564" y="1070"/>
                </a:lnTo>
                <a:lnTo>
                  <a:pt x="556" y="1046"/>
                </a:lnTo>
                <a:lnTo>
                  <a:pt x="548" y="1014"/>
                </a:lnTo>
                <a:lnTo>
                  <a:pt x="542" y="976"/>
                </a:lnTo>
                <a:lnTo>
                  <a:pt x="536" y="934"/>
                </a:lnTo>
                <a:lnTo>
                  <a:pt x="534" y="888"/>
                </a:lnTo>
                <a:lnTo>
                  <a:pt x="534" y="888"/>
                </a:lnTo>
                <a:lnTo>
                  <a:pt x="536" y="850"/>
                </a:lnTo>
                <a:lnTo>
                  <a:pt x="540" y="814"/>
                </a:lnTo>
                <a:lnTo>
                  <a:pt x="546" y="780"/>
                </a:lnTo>
                <a:lnTo>
                  <a:pt x="556" y="746"/>
                </a:lnTo>
                <a:lnTo>
                  <a:pt x="566" y="716"/>
                </a:lnTo>
                <a:lnTo>
                  <a:pt x="580" y="686"/>
                </a:lnTo>
                <a:lnTo>
                  <a:pt x="594" y="660"/>
                </a:lnTo>
                <a:lnTo>
                  <a:pt x="612" y="634"/>
                </a:lnTo>
                <a:lnTo>
                  <a:pt x="630" y="612"/>
                </a:lnTo>
                <a:lnTo>
                  <a:pt x="652" y="592"/>
                </a:lnTo>
                <a:lnTo>
                  <a:pt x="674" y="574"/>
                </a:lnTo>
                <a:lnTo>
                  <a:pt x="696" y="560"/>
                </a:lnTo>
                <a:lnTo>
                  <a:pt x="720" y="548"/>
                </a:lnTo>
                <a:lnTo>
                  <a:pt x="746" y="540"/>
                </a:lnTo>
                <a:lnTo>
                  <a:pt x="772" y="534"/>
                </a:lnTo>
                <a:lnTo>
                  <a:pt x="800" y="532"/>
                </a:lnTo>
                <a:lnTo>
                  <a:pt x="800" y="532"/>
                </a:lnTo>
                <a:lnTo>
                  <a:pt x="822" y="534"/>
                </a:lnTo>
                <a:lnTo>
                  <a:pt x="844" y="536"/>
                </a:lnTo>
                <a:lnTo>
                  <a:pt x="864" y="542"/>
                </a:lnTo>
                <a:lnTo>
                  <a:pt x="882" y="550"/>
                </a:lnTo>
                <a:lnTo>
                  <a:pt x="898" y="558"/>
                </a:lnTo>
                <a:lnTo>
                  <a:pt x="914" y="568"/>
                </a:lnTo>
                <a:lnTo>
                  <a:pt x="926" y="580"/>
                </a:lnTo>
                <a:lnTo>
                  <a:pt x="940" y="594"/>
                </a:lnTo>
                <a:lnTo>
                  <a:pt x="950" y="608"/>
                </a:lnTo>
                <a:lnTo>
                  <a:pt x="960" y="624"/>
                </a:lnTo>
                <a:lnTo>
                  <a:pt x="968" y="642"/>
                </a:lnTo>
                <a:lnTo>
                  <a:pt x="974" y="660"/>
                </a:lnTo>
                <a:lnTo>
                  <a:pt x="978" y="678"/>
                </a:lnTo>
                <a:lnTo>
                  <a:pt x="982" y="698"/>
                </a:lnTo>
                <a:lnTo>
                  <a:pt x="984" y="718"/>
                </a:lnTo>
                <a:lnTo>
                  <a:pt x="984" y="738"/>
                </a:lnTo>
                <a:lnTo>
                  <a:pt x="984" y="738"/>
                </a:lnTo>
                <a:lnTo>
                  <a:pt x="984" y="762"/>
                </a:lnTo>
                <a:lnTo>
                  <a:pt x="982" y="788"/>
                </a:lnTo>
                <a:lnTo>
                  <a:pt x="972" y="844"/>
                </a:lnTo>
                <a:lnTo>
                  <a:pt x="958" y="902"/>
                </a:lnTo>
                <a:lnTo>
                  <a:pt x="940" y="964"/>
                </a:lnTo>
                <a:lnTo>
                  <a:pt x="900" y="1094"/>
                </a:lnTo>
                <a:lnTo>
                  <a:pt x="880" y="1160"/>
                </a:lnTo>
                <a:lnTo>
                  <a:pt x="864" y="1226"/>
                </a:lnTo>
                <a:lnTo>
                  <a:pt x="864" y="1226"/>
                </a:lnTo>
                <a:lnTo>
                  <a:pt x="858" y="1254"/>
                </a:lnTo>
                <a:lnTo>
                  <a:pt x="858" y="1280"/>
                </a:lnTo>
                <a:lnTo>
                  <a:pt x="858" y="1304"/>
                </a:lnTo>
                <a:lnTo>
                  <a:pt x="862" y="1328"/>
                </a:lnTo>
                <a:lnTo>
                  <a:pt x="870" y="1352"/>
                </a:lnTo>
                <a:lnTo>
                  <a:pt x="880" y="1374"/>
                </a:lnTo>
                <a:lnTo>
                  <a:pt x="892" y="1394"/>
                </a:lnTo>
                <a:lnTo>
                  <a:pt x="906" y="1414"/>
                </a:lnTo>
                <a:lnTo>
                  <a:pt x="922" y="1430"/>
                </a:lnTo>
                <a:lnTo>
                  <a:pt x="940" y="1446"/>
                </a:lnTo>
                <a:lnTo>
                  <a:pt x="960" y="1458"/>
                </a:lnTo>
                <a:lnTo>
                  <a:pt x="980" y="1470"/>
                </a:lnTo>
                <a:lnTo>
                  <a:pt x="1004" y="1478"/>
                </a:lnTo>
                <a:lnTo>
                  <a:pt x="1028" y="1486"/>
                </a:lnTo>
                <a:lnTo>
                  <a:pt x="1054" y="1490"/>
                </a:lnTo>
                <a:lnTo>
                  <a:pt x="1080" y="1490"/>
                </a:lnTo>
                <a:lnTo>
                  <a:pt x="1080" y="1490"/>
                </a:lnTo>
                <a:lnTo>
                  <a:pt x="1104" y="1490"/>
                </a:lnTo>
                <a:lnTo>
                  <a:pt x="1128" y="1486"/>
                </a:lnTo>
                <a:lnTo>
                  <a:pt x="1152" y="1482"/>
                </a:lnTo>
                <a:lnTo>
                  <a:pt x="1174" y="1476"/>
                </a:lnTo>
                <a:lnTo>
                  <a:pt x="1196" y="1468"/>
                </a:lnTo>
                <a:lnTo>
                  <a:pt x="1218" y="1458"/>
                </a:lnTo>
                <a:lnTo>
                  <a:pt x="1238" y="1446"/>
                </a:lnTo>
                <a:lnTo>
                  <a:pt x="1258" y="1432"/>
                </a:lnTo>
                <a:lnTo>
                  <a:pt x="1278" y="1418"/>
                </a:lnTo>
                <a:lnTo>
                  <a:pt x="1296" y="1402"/>
                </a:lnTo>
                <a:lnTo>
                  <a:pt x="1314" y="1384"/>
                </a:lnTo>
                <a:lnTo>
                  <a:pt x="1332" y="1364"/>
                </a:lnTo>
                <a:lnTo>
                  <a:pt x="1350" y="1344"/>
                </a:lnTo>
                <a:lnTo>
                  <a:pt x="1366" y="1322"/>
                </a:lnTo>
                <a:lnTo>
                  <a:pt x="1380" y="1298"/>
                </a:lnTo>
                <a:lnTo>
                  <a:pt x="1396" y="1274"/>
                </a:lnTo>
                <a:lnTo>
                  <a:pt x="1410" y="1248"/>
                </a:lnTo>
                <a:lnTo>
                  <a:pt x="1422" y="1222"/>
                </a:lnTo>
                <a:lnTo>
                  <a:pt x="1446" y="1166"/>
                </a:lnTo>
                <a:lnTo>
                  <a:pt x="1468" y="1106"/>
                </a:lnTo>
                <a:lnTo>
                  <a:pt x="1484" y="1042"/>
                </a:lnTo>
                <a:lnTo>
                  <a:pt x="1498" y="974"/>
                </a:lnTo>
                <a:lnTo>
                  <a:pt x="1508" y="906"/>
                </a:lnTo>
                <a:lnTo>
                  <a:pt x="1514" y="834"/>
                </a:lnTo>
                <a:lnTo>
                  <a:pt x="1516" y="760"/>
                </a:lnTo>
                <a:lnTo>
                  <a:pt x="1516" y="760"/>
                </a:lnTo>
                <a:lnTo>
                  <a:pt x="1516" y="732"/>
                </a:lnTo>
                <a:lnTo>
                  <a:pt x="1514" y="704"/>
                </a:lnTo>
                <a:lnTo>
                  <a:pt x="1510" y="678"/>
                </a:lnTo>
                <a:lnTo>
                  <a:pt x="1506" y="652"/>
                </a:lnTo>
                <a:lnTo>
                  <a:pt x="1502" y="626"/>
                </a:lnTo>
                <a:lnTo>
                  <a:pt x="1494" y="600"/>
                </a:lnTo>
                <a:lnTo>
                  <a:pt x="1486" y="576"/>
                </a:lnTo>
                <a:lnTo>
                  <a:pt x="1478" y="552"/>
                </a:lnTo>
                <a:lnTo>
                  <a:pt x="1468" y="528"/>
                </a:lnTo>
                <a:lnTo>
                  <a:pt x="1458" y="506"/>
                </a:lnTo>
                <a:lnTo>
                  <a:pt x="1446" y="482"/>
                </a:lnTo>
                <a:lnTo>
                  <a:pt x="1432" y="462"/>
                </a:lnTo>
                <a:lnTo>
                  <a:pt x="1418" y="442"/>
                </a:lnTo>
                <a:lnTo>
                  <a:pt x="1402" y="422"/>
                </a:lnTo>
                <a:lnTo>
                  <a:pt x="1386" y="402"/>
                </a:lnTo>
                <a:lnTo>
                  <a:pt x="1368" y="384"/>
                </a:lnTo>
                <a:lnTo>
                  <a:pt x="1350" y="368"/>
                </a:lnTo>
                <a:lnTo>
                  <a:pt x="1330" y="352"/>
                </a:lnTo>
                <a:lnTo>
                  <a:pt x="1310" y="336"/>
                </a:lnTo>
                <a:lnTo>
                  <a:pt x="1288" y="322"/>
                </a:lnTo>
                <a:lnTo>
                  <a:pt x="1264" y="308"/>
                </a:lnTo>
                <a:lnTo>
                  <a:pt x="1240" y="296"/>
                </a:lnTo>
                <a:lnTo>
                  <a:pt x="1216" y="284"/>
                </a:lnTo>
                <a:lnTo>
                  <a:pt x="1190" y="274"/>
                </a:lnTo>
                <a:lnTo>
                  <a:pt x="1162" y="264"/>
                </a:lnTo>
                <a:lnTo>
                  <a:pt x="1134" y="256"/>
                </a:lnTo>
                <a:lnTo>
                  <a:pt x="1104" y="250"/>
                </a:lnTo>
                <a:lnTo>
                  <a:pt x="1074" y="244"/>
                </a:lnTo>
                <a:lnTo>
                  <a:pt x="1044" y="240"/>
                </a:lnTo>
                <a:lnTo>
                  <a:pt x="1012" y="236"/>
                </a:lnTo>
                <a:lnTo>
                  <a:pt x="978" y="234"/>
                </a:lnTo>
                <a:lnTo>
                  <a:pt x="944" y="234"/>
                </a:lnTo>
                <a:lnTo>
                  <a:pt x="944" y="234"/>
                </a:lnTo>
                <a:lnTo>
                  <a:pt x="906" y="236"/>
                </a:lnTo>
                <a:lnTo>
                  <a:pt x="868" y="238"/>
                </a:lnTo>
                <a:lnTo>
                  <a:pt x="832" y="242"/>
                </a:lnTo>
                <a:lnTo>
                  <a:pt x="796" y="248"/>
                </a:lnTo>
                <a:lnTo>
                  <a:pt x="760" y="256"/>
                </a:lnTo>
                <a:lnTo>
                  <a:pt x="728" y="266"/>
                </a:lnTo>
                <a:lnTo>
                  <a:pt x="694" y="276"/>
                </a:lnTo>
                <a:lnTo>
                  <a:pt x="662" y="288"/>
                </a:lnTo>
                <a:lnTo>
                  <a:pt x="632" y="302"/>
                </a:lnTo>
                <a:lnTo>
                  <a:pt x="602" y="316"/>
                </a:lnTo>
                <a:lnTo>
                  <a:pt x="574" y="334"/>
                </a:lnTo>
                <a:lnTo>
                  <a:pt x="548" y="350"/>
                </a:lnTo>
                <a:lnTo>
                  <a:pt x="522" y="370"/>
                </a:lnTo>
                <a:lnTo>
                  <a:pt x="496" y="390"/>
                </a:lnTo>
                <a:lnTo>
                  <a:pt x="472" y="410"/>
                </a:lnTo>
                <a:lnTo>
                  <a:pt x="450" y="432"/>
                </a:lnTo>
                <a:lnTo>
                  <a:pt x="428" y="456"/>
                </a:lnTo>
                <a:lnTo>
                  <a:pt x="408" y="480"/>
                </a:lnTo>
                <a:lnTo>
                  <a:pt x="390" y="506"/>
                </a:lnTo>
                <a:lnTo>
                  <a:pt x="372" y="532"/>
                </a:lnTo>
                <a:lnTo>
                  <a:pt x="356" y="558"/>
                </a:lnTo>
                <a:lnTo>
                  <a:pt x="342" y="586"/>
                </a:lnTo>
                <a:lnTo>
                  <a:pt x="328" y="614"/>
                </a:lnTo>
                <a:lnTo>
                  <a:pt x="316" y="642"/>
                </a:lnTo>
                <a:lnTo>
                  <a:pt x="304" y="672"/>
                </a:lnTo>
                <a:lnTo>
                  <a:pt x="294" y="702"/>
                </a:lnTo>
                <a:lnTo>
                  <a:pt x="286" y="732"/>
                </a:lnTo>
                <a:lnTo>
                  <a:pt x="280" y="764"/>
                </a:lnTo>
                <a:lnTo>
                  <a:pt x="274" y="796"/>
                </a:lnTo>
                <a:lnTo>
                  <a:pt x="272" y="828"/>
                </a:lnTo>
                <a:lnTo>
                  <a:pt x="268" y="860"/>
                </a:lnTo>
                <a:lnTo>
                  <a:pt x="268" y="892"/>
                </a:lnTo>
                <a:lnTo>
                  <a:pt x="268" y="892"/>
                </a:lnTo>
                <a:lnTo>
                  <a:pt x="270" y="936"/>
                </a:lnTo>
                <a:lnTo>
                  <a:pt x="274" y="976"/>
                </a:lnTo>
                <a:lnTo>
                  <a:pt x="282" y="1012"/>
                </a:lnTo>
                <a:lnTo>
                  <a:pt x="292" y="1046"/>
                </a:lnTo>
                <a:lnTo>
                  <a:pt x="306" y="1078"/>
                </a:lnTo>
                <a:lnTo>
                  <a:pt x="322" y="1108"/>
                </a:lnTo>
                <a:lnTo>
                  <a:pt x="338" y="1136"/>
                </a:lnTo>
                <a:lnTo>
                  <a:pt x="358" y="1162"/>
                </a:lnTo>
                <a:lnTo>
                  <a:pt x="358" y="1162"/>
                </a:lnTo>
                <a:lnTo>
                  <a:pt x="374" y="1182"/>
                </a:lnTo>
                <a:lnTo>
                  <a:pt x="378" y="1190"/>
                </a:lnTo>
                <a:lnTo>
                  <a:pt x="382" y="1198"/>
                </a:lnTo>
                <a:lnTo>
                  <a:pt x="382" y="1206"/>
                </a:lnTo>
                <a:lnTo>
                  <a:pt x="382" y="1216"/>
                </a:lnTo>
                <a:lnTo>
                  <a:pt x="378" y="1238"/>
                </a:lnTo>
                <a:lnTo>
                  <a:pt x="378" y="1238"/>
                </a:lnTo>
                <a:lnTo>
                  <a:pt x="350" y="1348"/>
                </a:lnTo>
                <a:lnTo>
                  <a:pt x="350" y="1348"/>
                </a:lnTo>
                <a:lnTo>
                  <a:pt x="346" y="1360"/>
                </a:lnTo>
                <a:lnTo>
                  <a:pt x="340" y="1370"/>
                </a:lnTo>
                <a:lnTo>
                  <a:pt x="332" y="1378"/>
                </a:lnTo>
                <a:lnTo>
                  <a:pt x="324" y="1384"/>
                </a:lnTo>
                <a:lnTo>
                  <a:pt x="314" y="1386"/>
                </a:lnTo>
                <a:lnTo>
                  <a:pt x="304" y="1388"/>
                </a:lnTo>
                <a:lnTo>
                  <a:pt x="294" y="1386"/>
                </a:lnTo>
                <a:lnTo>
                  <a:pt x="282" y="1382"/>
                </a:lnTo>
                <a:lnTo>
                  <a:pt x="282" y="1382"/>
                </a:lnTo>
                <a:lnTo>
                  <a:pt x="246" y="1366"/>
                </a:lnTo>
                <a:lnTo>
                  <a:pt x="214" y="1348"/>
                </a:lnTo>
                <a:lnTo>
                  <a:pt x="184" y="1326"/>
                </a:lnTo>
                <a:lnTo>
                  <a:pt x="156" y="1300"/>
                </a:lnTo>
                <a:lnTo>
                  <a:pt x="132" y="1274"/>
                </a:lnTo>
                <a:lnTo>
                  <a:pt x="108" y="1244"/>
                </a:lnTo>
                <a:lnTo>
                  <a:pt x="88" y="1212"/>
                </a:lnTo>
                <a:lnTo>
                  <a:pt x="70" y="1180"/>
                </a:lnTo>
                <a:lnTo>
                  <a:pt x="52" y="1144"/>
                </a:lnTo>
                <a:lnTo>
                  <a:pt x="38" y="1106"/>
                </a:lnTo>
                <a:lnTo>
                  <a:pt x="26" y="1068"/>
                </a:lnTo>
                <a:lnTo>
                  <a:pt x="18" y="1028"/>
                </a:lnTo>
                <a:lnTo>
                  <a:pt x="10" y="988"/>
                </a:lnTo>
                <a:lnTo>
                  <a:pt x="4" y="944"/>
                </a:lnTo>
                <a:lnTo>
                  <a:pt x="2" y="902"/>
                </a:lnTo>
                <a:lnTo>
                  <a:pt x="0" y="858"/>
                </a:lnTo>
                <a:lnTo>
                  <a:pt x="0" y="858"/>
                </a:lnTo>
                <a:lnTo>
                  <a:pt x="2" y="820"/>
                </a:lnTo>
                <a:lnTo>
                  <a:pt x="4" y="784"/>
                </a:lnTo>
                <a:lnTo>
                  <a:pt x="10" y="746"/>
                </a:lnTo>
                <a:lnTo>
                  <a:pt x="16" y="708"/>
                </a:lnTo>
                <a:lnTo>
                  <a:pt x="24" y="672"/>
                </a:lnTo>
                <a:lnTo>
                  <a:pt x="36" y="634"/>
                </a:lnTo>
                <a:lnTo>
                  <a:pt x="48" y="596"/>
                </a:lnTo>
                <a:lnTo>
                  <a:pt x="62" y="560"/>
                </a:lnTo>
                <a:lnTo>
                  <a:pt x="78" y="522"/>
                </a:lnTo>
                <a:lnTo>
                  <a:pt x="96" y="486"/>
                </a:lnTo>
                <a:lnTo>
                  <a:pt x="116" y="450"/>
                </a:lnTo>
                <a:lnTo>
                  <a:pt x="138" y="414"/>
                </a:lnTo>
                <a:lnTo>
                  <a:pt x="162" y="380"/>
                </a:lnTo>
                <a:lnTo>
                  <a:pt x="188" y="346"/>
                </a:lnTo>
                <a:lnTo>
                  <a:pt x="216" y="314"/>
                </a:lnTo>
                <a:lnTo>
                  <a:pt x="246" y="282"/>
                </a:lnTo>
                <a:lnTo>
                  <a:pt x="278" y="252"/>
                </a:lnTo>
                <a:lnTo>
                  <a:pt x="312" y="222"/>
                </a:lnTo>
                <a:lnTo>
                  <a:pt x="348" y="194"/>
                </a:lnTo>
                <a:lnTo>
                  <a:pt x="384" y="168"/>
                </a:lnTo>
                <a:lnTo>
                  <a:pt x="424" y="144"/>
                </a:lnTo>
                <a:lnTo>
                  <a:pt x="466" y="120"/>
                </a:lnTo>
                <a:lnTo>
                  <a:pt x="508" y="98"/>
                </a:lnTo>
                <a:lnTo>
                  <a:pt x="554" y="78"/>
                </a:lnTo>
                <a:lnTo>
                  <a:pt x="600" y="62"/>
                </a:lnTo>
                <a:lnTo>
                  <a:pt x="650" y="46"/>
                </a:lnTo>
                <a:lnTo>
                  <a:pt x="700" y="32"/>
                </a:lnTo>
                <a:lnTo>
                  <a:pt x="752" y="20"/>
                </a:lnTo>
                <a:lnTo>
                  <a:pt x="808" y="12"/>
                </a:lnTo>
                <a:lnTo>
                  <a:pt x="864" y="4"/>
                </a:lnTo>
                <a:lnTo>
                  <a:pt x="922" y="2"/>
                </a:lnTo>
                <a:lnTo>
                  <a:pt x="982" y="0"/>
                </a:lnTo>
                <a:lnTo>
                  <a:pt x="982" y="0"/>
                </a:lnTo>
                <a:lnTo>
                  <a:pt x="1030" y="0"/>
                </a:lnTo>
                <a:lnTo>
                  <a:pt x="1078" y="4"/>
                </a:lnTo>
                <a:lnTo>
                  <a:pt x="1124" y="10"/>
                </a:lnTo>
                <a:lnTo>
                  <a:pt x="1170" y="16"/>
                </a:lnTo>
                <a:lnTo>
                  <a:pt x="1214" y="26"/>
                </a:lnTo>
                <a:lnTo>
                  <a:pt x="1258" y="38"/>
                </a:lnTo>
                <a:lnTo>
                  <a:pt x="1298" y="50"/>
                </a:lnTo>
                <a:lnTo>
                  <a:pt x="1340" y="66"/>
                </a:lnTo>
                <a:lnTo>
                  <a:pt x="1378" y="82"/>
                </a:lnTo>
                <a:lnTo>
                  <a:pt x="1416" y="100"/>
                </a:lnTo>
                <a:lnTo>
                  <a:pt x="1452" y="120"/>
                </a:lnTo>
                <a:lnTo>
                  <a:pt x="1488" y="142"/>
                </a:lnTo>
                <a:lnTo>
                  <a:pt x="1522" y="164"/>
                </a:lnTo>
                <a:lnTo>
                  <a:pt x="1554" y="188"/>
                </a:lnTo>
                <a:lnTo>
                  <a:pt x="1584" y="214"/>
                </a:lnTo>
                <a:lnTo>
                  <a:pt x="1614" y="240"/>
                </a:lnTo>
                <a:lnTo>
                  <a:pt x="1642" y="268"/>
                </a:lnTo>
                <a:lnTo>
                  <a:pt x="1668" y="298"/>
                </a:lnTo>
                <a:lnTo>
                  <a:pt x="1692" y="328"/>
                </a:lnTo>
                <a:lnTo>
                  <a:pt x="1714" y="358"/>
                </a:lnTo>
                <a:lnTo>
                  <a:pt x="1736" y="390"/>
                </a:lnTo>
                <a:lnTo>
                  <a:pt x="1756" y="424"/>
                </a:lnTo>
                <a:lnTo>
                  <a:pt x="1774" y="458"/>
                </a:lnTo>
                <a:lnTo>
                  <a:pt x="1790" y="492"/>
                </a:lnTo>
                <a:lnTo>
                  <a:pt x="1804" y="526"/>
                </a:lnTo>
                <a:lnTo>
                  <a:pt x="1816" y="562"/>
                </a:lnTo>
                <a:lnTo>
                  <a:pt x="1828" y="598"/>
                </a:lnTo>
                <a:lnTo>
                  <a:pt x="1836" y="636"/>
                </a:lnTo>
                <a:lnTo>
                  <a:pt x="1842" y="674"/>
                </a:lnTo>
                <a:lnTo>
                  <a:pt x="1848" y="710"/>
                </a:lnTo>
                <a:lnTo>
                  <a:pt x="1850" y="748"/>
                </a:lnTo>
                <a:lnTo>
                  <a:pt x="1852" y="786"/>
                </a:lnTo>
                <a:lnTo>
                  <a:pt x="1852" y="78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a:spLocks noGrp="1"/>
          </p:cNvSpPr>
          <p:nvPr>
            <p:ph type="body" idx="1"/>
          </p:nvPr>
        </p:nvSpPr>
        <p:spPr>
          <a:xfrm>
            <a:off x="4067944" y="1746440"/>
            <a:ext cx="4608512" cy="505509"/>
          </a:xfrm>
          <a:prstGeom prst="rect">
            <a:avLst/>
          </a:prstGeom>
          <a:noFill/>
          <a:ln>
            <a:noFill/>
          </a:ln>
        </p:spPr>
        <p:txBody>
          <a:bodyPr spcFirstLastPara="1" wrap="square" lIns="91425" tIns="45700" rIns="91425" bIns="45700" anchor="ctr" anchorCtr="0">
            <a:noAutofit/>
          </a:bodyPr>
          <a:lstStyle>
            <a:lvl1pPr marL="457200" lvl="0" indent="-228600" algn="l">
              <a:spcBef>
                <a:spcPts val="560"/>
              </a:spcBef>
              <a:spcAft>
                <a:spcPts val="0"/>
              </a:spcAft>
              <a:buClr>
                <a:schemeClr val="accent5"/>
              </a:buClr>
              <a:buSzPts val="2800"/>
              <a:buNone/>
              <a:defRPr sz="2800">
                <a:solidFill>
                  <a:schemeClr val="accent5"/>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6" name="Google Shape;196;p17"/>
          <p:cNvSpPr txBox="1">
            <a:spLocks noGrp="1"/>
          </p:cNvSpPr>
          <p:nvPr>
            <p:ph type="body" idx="2"/>
          </p:nvPr>
        </p:nvSpPr>
        <p:spPr>
          <a:xfrm>
            <a:off x="4067944" y="2459046"/>
            <a:ext cx="4608512" cy="2003544"/>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None/>
              <a:defRPr sz="2000">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197" name="Google Shape;197;p17"/>
          <p:cNvGrpSpPr/>
          <p:nvPr/>
        </p:nvGrpSpPr>
        <p:grpSpPr>
          <a:xfrm>
            <a:off x="769526" y="1498605"/>
            <a:ext cx="2866370" cy="2866370"/>
            <a:chOff x="769526" y="1498605"/>
            <a:chExt cx="2866370" cy="2866370"/>
          </a:xfrm>
        </p:grpSpPr>
        <p:sp>
          <p:nvSpPr>
            <p:cNvPr id="198" name="Google Shape;198;p17"/>
            <p:cNvSpPr/>
            <p:nvPr/>
          </p:nvSpPr>
          <p:spPr>
            <a:xfrm>
              <a:off x="769526" y="1498605"/>
              <a:ext cx="2866370" cy="2866370"/>
            </a:xfrm>
            <a:prstGeom prst="ellipse">
              <a:avLst/>
            </a:prstGeom>
            <a:solidFill>
              <a:srgbClr val="646D7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9" name="Google Shape;199;p17"/>
            <p:cNvPicPr preferRelativeResize="0"/>
            <p:nvPr/>
          </p:nvPicPr>
          <p:blipFill rotWithShape="1">
            <a:blip r:embed="rId3">
              <a:alphaModFix/>
            </a:blip>
            <a:srcRect/>
            <a:stretch/>
          </p:blipFill>
          <p:spPr>
            <a:xfrm>
              <a:off x="857271" y="1827527"/>
              <a:ext cx="2733632" cy="2203052"/>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C0FCA1-C943-4FD8-8AA9-9DB71F68F940}" type="datetimeFigureOut">
              <a:rPr lang="en-IN" smtClean="0"/>
              <a:t>18-12-2022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07762F5-7CE5-485D-9213-85070798DD05}" type="slidenum">
              <a:rPr lang="en-IN" smtClean="0"/>
              <a:t>‹#›</a:t>
            </a:fld>
            <a:endParaRPr lang="en-IN"/>
          </a:p>
        </p:txBody>
      </p:sp>
    </p:spTree>
    <p:extLst>
      <p:ext uri="{BB962C8B-B14F-4D97-AF65-F5344CB8AC3E}">
        <p14:creationId xmlns:p14="http://schemas.microsoft.com/office/powerpoint/2010/main" val="3292592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979614" y="2193132"/>
            <a:ext cx="6048375" cy="832247"/>
          </a:xfrm>
        </p:spPr>
        <p:txBody>
          <a:bodyPr/>
          <a:lstStyle>
            <a:lvl1pPr algn="ctr">
              <a:defRPr sz="2400" b="1"/>
            </a:lvl1pPr>
          </a:lstStyle>
          <a:p>
            <a:r>
              <a:rPr lang="ru-RU"/>
              <a:t>Click to edit Master title style</a:t>
            </a:r>
          </a:p>
        </p:txBody>
      </p:sp>
      <p:sp>
        <p:nvSpPr>
          <p:cNvPr id="5123" name="Rectangle 3"/>
          <p:cNvSpPr>
            <a:spLocks noGrp="1" noChangeArrowheads="1"/>
          </p:cNvSpPr>
          <p:nvPr>
            <p:ph type="subTitle" idx="1"/>
          </p:nvPr>
        </p:nvSpPr>
        <p:spPr>
          <a:xfrm>
            <a:off x="1979614" y="2838450"/>
            <a:ext cx="6048375" cy="522685"/>
          </a:xfrm>
          <a:effectLst>
            <a:outerShdw dist="17961" dir="2700000" algn="ctr" rotWithShape="0">
              <a:schemeClr val="bg2"/>
            </a:outerShdw>
          </a:effectLst>
        </p:spPr>
        <p:txBody>
          <a:bodyPr/>
          <a:lstStyle>
            <a:lvl1pPr marL="0" indent="0" algn="ctr">
              <a:buFontTx/>
              <a:buNone/>
              <a:defRPr sz="1800" b="1"/>
            </a:lvl1pPr>
          </a:lstStyle>
          <a:p>
            <a:r>
              <a:rPr lang="ru-RU"/>
              <a:t>Click to edit Master subtitle style</a:t>
            </a:r>
          </a:p>
        </p:txBody>
      </p:sp>
    </p:spTree>
    <p:extLst>
      <p:ext uri="{BB962C8B-B14F-4D97-AF65-F5344CB8AC3E}">
        <p14:creationId xmlns:p14="http://schemas.microsoft.com/office/powerpoint/2010/main" val="507585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spTree>
    <p:extLst>
      <p:ext uri="{BB962C8B-B14F-4D97-AF65-F5344CB8AC3E}">
        <p14:creationId xmlns:p14="http://schemas.microsoft.com/office/powerpoint/2010/main" val="3980706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7AA0B3-637A-44A4-83DD-73DC5D5063F2}" type="datetimeFigureOut">
              <a:rPr lang="en-US" smtClean="0"/>
              <a:t>12/18/2022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0231C0-D611-4519-90F7-007674C58694}" type="slidenum">
              <a:rPr lang="en-US" smtClean="0"/>
              <a:t>‹#›</a:t>
            </a:fld>
            <a:endParaRPr lang="en-US"/>
          </a:p>
        </p:txBody>
      </p:sp>
    </p:spTree>
    <p:extLst>
      <p:ext uri="{BB962C8B-B14F-4D97-AF65-F5344CB8AC3E}">
        <p14:creationId xmlns:p14="http://schemas.microsoft.com/office/powerpoint/2010/main" val="2735966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hyperlink" Target="http://www.presentationgo.com/" TargetMode="Externa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200"/>
              <a:buFont typeface="Calibri"/>
              <a:buNone/>
              <a:defRPr sz="4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9394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9394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939495"/>
                </a:solidFill>
                <a:latin typeface="Calibri"/>
                <a:ea typeface="Calibri"/>
                <a:cs typeface="Calibri"/>
                <a:sym typeface="Calibri"/>
              </a:defRPr>
            </a:lvl1pPr>
            <a:lvl2pPr marL="0" marR="0" lvl="1" indent="0" algn="r" rtl="0">
              <a:spcBef>
                <a:spcPts val="0"/>
              </a:spcBef>
              <a:buNone/>
              <a:defRPr sz="1200" b="0" i="0" u="none" strike="noStrike" cap="none">
                <a:solidFill>
                  <a:srgbClr val="939495"/>
                </a:solidFill>
                <a:latin typeface="Calibri"/>
                <a:ea typeface="Calibri"/>
                <a:cs typeface="Calibri"/>
                <a:sym typeface="Calibri"/>
              </a:defRPr>
            </a:lvl2pPr>
            <a:lvl3pPr marL="0" marR="0" lvl="2" indent="0" algn="r" rtl="0">
              <a:spcBef>
                <a:spcPts val="0"/>
              </a:spcBef>
              <a:buNone/>
              <a:defRPr sz="1200" b="0" i="0" u="none" strike="noStrike" cap="none">
                <a:solidFill>
                  <a:srgbClr val="939495"/>
                </a:solidFill>
                <a:latin typeface="Calibri"/>
                <a:ea typeface="Calibri"/>
                <a:cs typeface="Calibri"/>
                <a:sym typeface="Calibri"/>
              </a:defRPr>
            </a:lvl3pPr>
            <a:lvl4pPr marL="0" marR="0" lvl="3" indent="0" algn="r" rtl="0">
              <a:spcBef>
                <a:spcPts val="0"/>
              </a:spcBef>
              <a:buNone/>
              <a:defRPr sz="1200" b="0" i="0" u="none" strike="noStrike" cap="none">
                <a:solidFill>
                  <a:srgbClr val="939495"/>
                </a:solidFill>
                <a:latin typeface="Calibri"/>
                <a:ea typeface="Calibri"/>
                <a:cs typeface="Calibri"/>
                <a:sym typeface="Calibri"/>
              </a:defRPr>
            </a:lvl4pPr>
            <a:lvl5pPr marL="0" marR="0" lvl="4" indent="0" algn="r" rtl="0">
              <a:spcBef>
                <a:spcPts val="0"/>
              </a:spcBef>
              <a:buNone/>
              <a:defRPr sz="1200" b="0" i="0" u="none" strike="noStrike" cap="none">
                <a:solidFill>
                  <a:srgbClr val="939495"/>
                </a:solidFill>
                <a:latin typeface="Calibri"/>
                <a:ea typeface="Calibri"/>
                <a:cs typeface="Calibri"/>
                <a:sym typeface="Calibri"/>
              </a:defRPr>
            </a:lvl5pPr>
            <a:lvl6pPr marL="0" marR="0" lvl="5" indent="0" algn="r" rtl="0">
              <a:spcBef>
                <a:spcPts val="0"/>
              </a:spcBef>
              <a:buNone/>
              <a:defRPr sz="1200" b="0" i="0" u="none" strike="noStrike" cap="none">
                <a:solidFill>
                  <a:srgbClr val="939495"/>
                </a:solidFill>
                <a:latin typeface="Calibri"/>
                <a:ea typeface="Calibri"/>
                <a:cs typeface="Calibri"/>
                <a:sym typeface="Calibri"/>
              </a:defRPr>
            </a:lvl6pPr>
            <a:lvl7pPr marL="0" marR="0" lvl="6" indent="0" algn="r" rtl="0">
              <a:spcBef>
                <a:spcPts val="0"/>
              </a:spcBef>
              <a:buNone/>
              <a:defRPr sz="1200" b="0" i="0" u="none" strike="noStrike" cap="none">
                <a:solidFill>
                  <a:srgbClr val="939495"/>
                </a:solidFill>
                <a:latin typeface="Calibri"/>
                <a:ea typeface="Calibri"/>
                <a:cs typeface="Calibri"/>
                <a:sym typeface="Calibri"/>
              </a:defRPr>
            </a:lvl7pPr>
            <a:lvl8pPr marL="0" marR="0" lvl="7" indent="0" algn="r" rtl="0">
              <a:spcBef>
                <a:spcPts val="0"/>
              </a:spcBef>
              <a:buNone/>
              <a:defRPr sz="1200" b="0" i="0" u="none" strike="noStrike" cap="none">
                <a:solidFill>
                  <a:srgbClr val="939495"/>
                </a:solidFill>
                <a:latin typeface="Calibri"/>
                <a:ea typeface="Calibri"/>
                <a:cs typeface="Calibri"/>
                <a:sym typeface="Calibri"/>
              </a:defRPr>
            </a:lvl8pPr>
            <a:lvl9pPr marL="0" marR="0" lvl="8" indent="0" algn="r" rtl="0">
              <a:spcBef>
                <a:spcPts val="0"/>
              </a:spcBef>
              <a:buNone/>
              <a:defRPr sz="1200" b="0" i="0" u="none" strike="noStrike" cap="none">
                <a:solidFill>
                  <a:srgbClr val="93949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2" r:id="rId3"/>
    <p:sldLayoutId id="2147483681" r:id="rId4"/>
    <p:sldLayoutId id="214748368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2612"/>
            <a:ext cx="7886700" cy="554292"/>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914401"/>
            <a:ext cx="7886700" cy="37183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729434"/>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mn-lt"/>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.com</a:t>
            </a:r>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050"/>
          </a:p>
        </p:txBody>
      </p:sp>
      <p:grpSp>
        <p:nvGrpSpPr>
          <p:cNvPr id="14" name="Group 13"/>
          <p:cNvGrpSpPr/>
          <p:nvPr userDrawn="1"/>
        </p:nvGrpSpPr>
        <p:grpSpPr>
          <a:xfrm>
            <a:off x="-1241181" y="-12491"/>
            <a:ext cx="1225058" cy="482192"/>
            <a:chOff x="-2096383" y="21447"/>
            <a:chExt cx="1633411" cy="642922"/>
          </a:xfrm>
        </p:grpSpPr>
        <p:sp>
          <p:nvSpPr>
            <p:cNvPr id="15" name="TextBox 14"/>
            <p:cNvSpPr txBox="1"/>
            <p:nvPr userDrawn="1"/>
          </p:nvSpPr>
          <p:spPr>
            <a:xfrm>
              <a:off x="-2096383" y="21447"/>
              <a:ext cx="427896" cy="276999"/>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09" y="387370"/>
              <a:ext cx="539037" cy="276999"/>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
        <p:nvSpPr>
          <p:cNvPr id="18" name="Rectangle 17"/>
          <p:cNvSpPr/>
          <p:nvPr userDrawn="1"/>
        </p:nvSpPr>
        <p:spPr>
          <a:xfrm>
            <a:off x="-9526" y="5219701"/>
            <a:ext cx="1293944" cy="219291"/>
          </a:xfrm>
          <a:prstGeom prst="rect">
            <a:avLst/>
          </a:prstGeom>
        </p:spPr>
        <p:txBody>
          <a:bodyPr wrap="non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5" tooltip="PresentationGo!"/>
              </a:rPr>
              <a:t>presentationgo.com</a:t>
            </a:r>
            <a:endParaRPr lang="en-US" sz="825" dirty="0"/>
          </a:p>
        </p:txBody>
      </p:sp>
    </p:spTree>
    <p:extLst>
      <p:ext uri="{BB962C8B-B14F-4D97-AF65-F5344CB8AC3E}">
        <p14:creationId xmlns:p14="http://schemas.microsoft.com/office/powerpoint/2010/main" val="3115264207"/>
      </p:ext>
    </p:extLst>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685800" rtl="0" eaLnBrk="1" latinLnBrk="0" hangingPunct="1">
        <a:lnSpc>
          <a:spcPct val="90000"/>
        </a:lnSpc>
        <a:spcBef>
          <a:spcPct val="0"/>
        </a:spcBef>
        <a:buNone/>
        <a:defRPr lang="en-US" sz="2700" b="1" kern="1200">
          <a:solidFill>
            <a:schemeClr val="bg1"/>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s://www.cvedetails.com/" TargetMode="External"/><Relationship Id="rId2" Type="http://schemas.openxmlformats.org/officeDocument/2006/relationships/image" Target="../media/image24.jpg"/><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jpg"/><Relationship Id="rId1" Type="http://schemas.openxmlformats.org/officeDocument/2006/relationships/slideLayout" Target="../slideLayouts/slideLayout18.xml"/><Relationship Id="rId6" Type="http://schemas.openxmlformats.org/officeDocument/2006/relationships/image" Target="../media/image31.svg"/><Relationship Id="rId11" Type="http://schemas.openxmlformats.org/officeDocument/2006/relationships/image" Target="../media/image36.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cvedetails.com/" TargetMode="External"/><Relationship Id="rId2" Type="http://schemas.openxmlformats.org/officeDocument/2006/relationships/image" Target="../media/image10.jp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60"/>
        <p:cNvGrpSpPr/>
        <p:nvPr/>
      </p:nvGrpSpPr>
      <p:grpSpPr>
        <a:xfrm>
          <a:off x="0" y="0"/>
          <a:ext cx="0" cy="0"/>
          <a:chOff x="0" y="0"/>
          <a:chExt cx="0" cy="0"/>
        </a:xfrm>
      </p:grpSpPr>
      <p:sp>
        <p:nvSpPr>
          <p:cNvPr id="3" name="TextBox 2">
            <a:extLst>
              <a:ext uri="{FF2B5EF4-FFF2-40B4-BE49-F238E27FC236}">
                <a16:creationId xmlns:a16="http://schemas.microsoft.com/office/drawing/2014/main" id="{B7334703-3078-8696-D9F1-19881EE049DB}"/>
              </a:ext>
            </a:extLst>
          </p:cNvPr>
          <p:cNvSpPr txBox="1"/>
          <p:nvPr/>
        </p:nvSpPr>
        <p:spPr>
          <a:xfrm>
            <a:off x="1817916" y="204365"/>
            <a:ext cx="6906821" cy="584775"/>
          </a:xfrm>
          <a:prstGeom prst="rect">
            <a:avLst/>
          </a:prstGeom>
          <a:noFill/>
        </p:spPr>
        <p:txBody>
          <a:bodyPr wrap="square">
            <a:spAutoFit/>
          </a:bodyPr>
          <a:lstStyle/>
          <a:p>
            <a:r>
              <a:rPr lang="en-US" sz="3200" b="1" dirty="0">
                <a:solidFill>
                  <a:schemeClr val="tx2">
                    <a:lumMod val="10000"/>
                  </a:schemeClr>
                </a:solidFill>
                <a:latin typeface="Algerian" panose="04020705040A02060702" pitchFamily="82" charset="0"/>
              </a:rPr>
              <a:t>Dual Degree Project</a:t>
            </a:r>
            <a:endParaRPr lang="en-IN" sz="3200" dirty="0">
              <a:solidFill>
                <a:schemeClr val="tx2">
                  <a:lumMod val="10000"/>
                </a:schemeClr>
              </a:solidFill>
              <a:latin typeface="Algerian" panose="04020705040A02060702" pitchFamily="82" charset="0"/>
            </a:endParaRPr>
          </a:p>
        </p:txBody>
      </p:sp>
      <p:sp>
        <p:nvSpPr>
          <p:cNvPr id="9" name="TextBox 8">
            <a:extLst>
              <a:ext uri="{FF2B5EF4-FFF2-40B4-BE49-F238E27FC236}">
                <a16:creationId xmlns:a16="http://schemas.microsoft.com/office/drawing/2014/main" id="{A3C99675-BCE0-160E-4246-0E1D47B328EA}"/>
              </a:ext>
            </a:extLst>
          </p:cNvPr>
          <p:cNvSpPr txBox="1"/>
          <p:nvPr/>
        </p:nvSpPr>
        <p:spPr>
          <a:xfrm>
            <a:off x="4715302" y="1066743"/>
            <a:ext cx="4572000" cy="1354217"/>
          </a:xfrm>
          <a:prstGeom prst="rect">
            <a:avLst/>
          </a:prstGeom>
          <a:noFill/>
        </p:spPr>
        <p:txBody>
          <a:bodyPr wrap="square">
            <a:spAutoFit/>
          </a:bodyPr>
          <a:lstStyle/>
          <a:p>
            <a:pPr algn="ctr"/>
            <a:r>
              <a:rPr lang="en-US" sz="2000" b="1" dirty="0">
                <a:latin typeface="Bahnschrift" panose="020B0502040204020203" pitchFamily="34" charset="0"/>
              </a:rPr>
              <a:t>Vulnerability Type</a:t>
            </a:r>
            <a:br>
              <a:rPr lang="en-US" sz="2000" b="1" dirty="0">
                <a:latin typeface="Bahnschrift" panose="020B0502040204020203" pitchFamily="34" charset="0"/>
              </a:rPr>
            </a:br>
            <a:r>
              <a:rPr lang="en-US" sz="2000" b="1" dirty="0">
                <a:latin typeface="Bahnschrift" panose="020B0502040204020203" pitchFamily="34" charset="0"/>
              </a:rPr>
              <a:t> using</a:t>
            </a:r>
            <a:br>
              <a:rPr lang="en-US" sz="2000" b="1" dirty="0">
                <a:latin typeface="Bahnschrift" panose="020B0502040204020203" pitchFamily="34" charset="0"/>
              </a:rPr>
            </a:br>
            <a:r>
              <a:rPr lang="en-US" sz="2000" b="1" dirty="0">
                <a:latin typeface="Bahnschrift" panose="020B0502040204020203" pitchFamily="34" charset="0"/>
              </a:rPr>
              <a:t> Natural Language Processing</a:t>
            </a:r>
            <a:br>
              <a:rPr lang="en-US" sz="1050" dirty="0"/>
            </a:br>
            <a:br>
              <a:rPr lang="en-US" sz="1000" dirty="0"/>
            </a:br>
            <a:r>
              <a:rPr lang="en-US" sz="1200" b="1" i="1" u="sng" dirty="0"/>
              <a:t>Prof. Gaurav Raina</a:t>
            </a:r>
            <a:endParaRPr lang="en-IN" sz="1200" dirty="0"/>
          </a:p>
        </p:txBody>
      </p:sp>
      <p:sp>
        <p:nvSpPr>
          <p:cNvPr id="11" name="TextBox 10">
            <a:extLst>
              <a:ext uri="{FF2B5EF4-FFF2-40B4-BE49-F238E27FC236}">
                <a16:creationId xmlns:a16="http://schemas.microsoft.com/office/drawing/2014/main" id="{BF69CDF2-8FFB-463C-EDC4-2CF7B884A05D}"/>
              </a:ext>
            </a:extLst>
          </p:cNvPr>
          <p:cNvSpPr txBox="1"/>
          <p:nvPr/>
        </p:nvSpPr>
        <p:spPr>
          <a:xfrm>
            <a:off x="7008126" y="4415915"/>
            <a:ext cx="4643650" cy="584775"/>
          </a:xfrm>
          <a:prstGeom prst="rect">
            <a:avLst/>
          </a:prstGeom>
          <a:noFill/>
        </p:spPr>
        <p:txBody>
          <a:bodyPr wrap="square">
            <a:spAutoFit/>
          </a:bodyPr>
          <a:lstStyle/>
          <a:p>
            <a:r>
              <a:rPr lang="en-US" sz="1600" b="1" dirty="0">
                <a:solidFill>
                  <a:schemeClr val="tx1">
                    <a:lumMod val="50000"/>
                  </a:schemeClr>
                </a:solidFill>
                <a:latin typeface="Bodoni MT" panose="02070603080606020203" pitchFamily="18" charset="0"/>
              </a:rPr>
              <a:t>Dibyendu Mandal</a:t>
            </a:r>
          </a:p>
          <a:p>
            <a:r>
              <a:rPr lang="en-US" sz="1600" b="1" dirty="0">
                <a:solidFill>
                  <a:schemeClr val="tx1">
                    <a:lumMod val="50000"/>
                  </a:schemeClr>
                </a:solidFill>
                <a:latin typeface="Bodoni MT" panose="02070603080606020203" pitchFamily="18" charset="0"/>
              </a:rPr>
              <a:t>      EE18B108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055951" y="251401"/>
            <a:ext cx="5032098" cy="594122"/>
          </a:xfrm>
          <a:noFill/>
        </p:spPr>
        <p:txBody>
          <a:bodyPr>
            <a:normAutofit/>
          </a:bodyPr>
          <a:lstStyle/>
          <a:p>
            <a:r>
              <a:rPr lang="en-US" dirty="0">
                <a:solidFill>
                  <a:schemeClr val="accent5">
                    <a:lumMod val="20000"/>
                    <a:lumOff val="80000"/>
                  </a:schemeClr>
                </a:solidFill>
                <a:latin typeface="Modern No. 20" panose="02070704070505020303" pitchFamily="18" charset="0"/>
              </a:rPr>
              <a:t>Project Accomplished So Far</a:t>
            </a:r>
            <a:endParaRPr lang="uk-UA" dirty="0">
              <a:solidFill>
                <a:schemeClr val="accent5">
                  <a:lumMod val="20000"/>
                  <a:lumOff val="80000"/>
                </a:schemeClr>
              </a:solidFill>
              <a:latin typeface="Tahoma" charset="0"/>
            </a:endParaRPr>
          </a:p>
        </p:txBody>
      </p:sp>
      <p:sp>
        <p:nvSpPr>
          <p:cNvPr id="34819" name="Rectangle 3"/>
          <p:cNvSpPr>
            <a:spLocks noGrp="1" noChangeArrowheads="1"/>
          </p:cNvSpPr>
          <p:nvPr>
            <p:ph type="subTitle" idx="1"/>
          </p:nvPr>
        </p:nvSpPr>
        <p:spPr>
          <a:xfrm>
            <a:off x="655200" y="1024096"/>
            <a:ext cx="7992000" cy="3418303"/>
          </a:xfrm>
        </p:spPr>
        <p:txBody>
          <a:bodyPr>
            <a:normAutofit/>
          </a:bodyPr>
          <a:lstStyle/>
          <a:p>
            <a:pPr algn="l">
              <a:lnSpc>
                <a:spcPct val="90000"/>
              </a:lnSpc>
              <a:buClr>
                <a:schemeClr val="bg1"/>
              </a:buClr>
            </a:pPr>
            <a:r>
              <a:rPr lang="en-US" dirty="0">
                <a:solidFill>
                  <a:schemeClr val="accent2">
                    <a:lumMod val="20000"/>
                    <a:lumOff val="80000"/>
                  </a:schemeClr>
                </a:solidFill>
              </a:rPr>
              <a:t>EDA (Exploratory Data Analysis):</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We started with finding the most repetitive words for a particular vulnerability.</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This helps us understand how these descriptions are classified based on the occurrences of particular words, also which class it may belong depends on the word which has more number of occurrences in the sentence.</a:t>
            </a:r>
          </a:p>
          <a:p>
            <a:pPr algn="l">
              <a:lnSpc>
                <a:spcPct val="90000"/>
              </a:lnSpc>
              <a:buClr>
                <a:schemeClr val="bg1"/>
              </a:buClr>
            </a:pPr>
            <a:r>
              <a:rPr lang="en-US" sz="1200" dirty="0">
                <a:solidFill>
                  <a:schemeClr val="accent2">
                    <a:lumMod val="20000"/>
                    <a:lumOff val="80000"/>
                  </a:schemeClr>
                </a:solidFill>
              </a:rPr>
              <a:t>									Occurrences of Words in whole document &amp; Occurrences of words in all sentences</a:t>
            </a:r>
          </a:p>
        </p:txBody>
      </p:sp>
      <p:pic>
        <p:nvPicPr>
          <p:cNvPr id="3" name="Picture 2">
            <a:extLst>
              <a:ext uri="{FF2B5EF4-FFF2-40B4-BE49-F238E27FC236}">
                <a16:creationId xmlns:a16="http://schemas.microsoft.com/office/drawing/2014/main" id="{383814F2-09AF-134E-E167-FFF1E15417D3}"/>
              </a:ext>
            </a:extLst>
          </p:cNvPr>
          <p:cNvPicPr>
            <a:picLocks noChangeAspect="1"/>
          </p:cNvPicPr>
          <p:nvPr/>
        </p:nvPicPr>
        <p:blipFill>
          <a:blip r:embed="rId3"/>
          <a:stretch>
            <a:fillRect/>
          </a:stretch>
        </p:blipFill>
        <p:spPr>
          <a:xfrm>
            <a:off x="2055951" y="3324438"/>
            <a:ext cx="4504475" cy="1705355"/>
          </a:xfrm>
          <a:prstGeom prst="rect">
            <a:avLst/>
          </a:prstGeom>
        </p:spPr>
      </p:pic>
    </p:spTree>
    <p:extLst>
      <p:ext uri="{BB962C8B-B14F-4D97-AF65-F5344CB8AC3E}">
        <p14:creationId xmlns:p14="http://schemas.microsoft.com/office/powerpoint/2010/main" val="3445020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055951" y="251401"/>
            <a:ext cx="5032098" cy="594122"/>
          </a:xfrm>
          <a:noFill/>
        </p:spPr>
        <p:txBody>
          <a:bodyPr>
            <a:normAutofit/>
          </a:bodyPr>
          <a:lstStyle/>
          <a:p>
            <a:r>
              <a:rPr lang="en-US" dirty="0">
                <a:solidFill>
                  <a:schemeClr val="accent5">
                    <a:lumMod val="20000"/>
                    <a:lumOff val="80000"/>
                  </a:schemeClr>
                </a:solidFill>
                <a:latin typeface="Modern No. 20" panose="02070704070505020303" pitchFamily="18" charset="0"/>
              </a:rPr>
              <a:t>Project Accomplished So Far</a:t>
            </a:r>
            <a:endParaRPr lang="uk-UA" dirty="0">
              <a:solidFill>
                <a:schemeClr val="accent5">
                  <a:lumMod val="20000"/>
                  <a:lumOff val="80000"/>
                </a:schemeClr>
              </a:solidFill>
              <a:latin typeface="Tahoma" charset="0"/>
            </a:endParaRPr>
          </a:p>
        </p:txBody>
      </p:sp>
      <p:sp>
        <p:nvSpPr>
          <p:cNvPr id="34819" name="Rectangle 3"/>
          <p:cNvSpPr>
            <a:spLocks noGrp="1" noChangeArrowheads="1"/>
          </p:cNvSpPr>
          <p:nvPr>
            <p:ph type="subTitle" idx="1"/>
          </p:nvPr>
        </p:nvSpPr>
        <p:spPr>
          <a:xfrm>
            <a:off x="1051200" y="1024096"/>
            <a:ext cx="7596000" cy="3418303"/>
          </a:xfrm>
        </p:spPr>
        <p:txBody>
          <a:bodyPr>
            <a:normAutofit/>
          </a:bodyPr>
          <a:lstStyle/>
          <a:p>
            <a:pPr algn="l">
              <a:lnSpc>
                <a:spcPct val="90000"/>
              </a:lnSpc>
              <a:buClr>
                <a:schemeClr val="bg1"/>
              </a:buClr>
            </a:pPr>
            <a:r>
              <a:rPr lang="en-US" dirty="0">
                <a:solidFill>
                  <a:schemeClr val="accent2">
                    <a:lumMod val="20000"/>
                    <a:lumOff val="80000"/>
                  </a:schemeClr>
                </a:solidFill>
              </a:rPr>
              <a:t>Models &amp; Classification:</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Using Bag of Words(</a:t>
            </a:r>
            <a:r>
              <a:rPr lang="en-US" dirty="0" err="1">
                <a:solidFill>
                  <a:schemeClr val="accent2">
                    <a:lumMod val="20000"/>
                    <a:lumOff val="80000"/>
                  </a:schemeClr>
                </a:solidFill>
              </a:rPr>
              <a:t>BoW</a:t>
            </a:r>
            <a:r>
              <a:rPr lang="en-US" dirty="0">
                <a:solidFill>
                  <a:schemeClr val="accent2">
                    <a:lumMod val="20000"/>
                    <a:lumOff val="80000"/>
                  </a:schemeClr>
                </a:solidFill>
              </a:rPr>
              <a:t>) &amp; TF-IDF approach</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TF-IDF proves better results thus used further</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Models used are Logistic Regression, Gaussian NB, Random Forest Classifier, Decision Tree &amp; K nearest neighbors.</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Random Forest proved to provide best result with a sample input of 10K out of 175K as TF-IDF needs high computations which consumes time.</a:t>
            </a:r>
          </a:p>
          <a:p>
            <a:pPr algn="l">
              <a:lnSpc>
                <a:spcPct val="90000"/>
              </a:lnSpc>
              <a:buClr>
                <a:schemeClr val="bg1"/>
              </a:buClr>
            </a:pPr>
            <a:r>
              <a:rPr lang="en-US" dirty="0">
                <a:solidFill>
                  <a:schemeClr val="accent2">
                    <a:lumMod val="20000"/>
                    <a:lumOff val="80000"/>
                  </a:schemeClr>
                </a:solidFill>
              </a:rPr>
              <a:t>	</a:t>
            </a:r>
          </a:p>
          <a:p>
            <a:pPr algn="l">
              <a:lnSpc>
                <a:spcPct val="90000"/>
              </a:lnSpc>
              <a:buClr>
                <a:schemeClr val="bg1"/>
              </a:buClr>
            </a:pPr>
            <a:r>
              <a:rPr lang="en-US" dirty="0">
                <a:solidFill>
                  <a:schemeClr val="accent2">
                    <a:lumMod val="20000"/>
                    <a:lumOff val="80000"/>
                  </a:schemeClr>
                </a:solidFill>
              </a:rPr>
              <a:t>																				Random Forest best score: 96.33%</a:t>
            </a:r>
          </a:p>
        </p:txBody>
      </p:sp>
      <p:pic>
        <p:nvPicPr>
          <p:cNvPr id="3" name="Picture 2">
            <a:extLst>
              <a:ext uri="{FF2B5EF4-FFF2-40B4-BE49-F238E27FC236}">
                <a16:creationId xmlns:a16="http://schemas.microsoft.com/office/drawing/2014/main" id="{31D98AA8-4A2E-8E55-D26C-F8E88D03036C}"/>
              </a:ext>
            </a:extLst>
          </p:cNvPr>
          <p:cNvPicPr>
            <a:picLocks noChangeAspect="1"/>
          </p:cNvPicPr>
          <p:nvPr/>
        </p:nvPicPr>
        <p:blipFill>
          <a:blip r:embed="rId3"/>
          <a:stretch>
            <a:fillRect/>
          </a:stretch>
        </p:blipFill>
        <p:spPr>
          <a:xfrm>
            <a:off x="1376108" y="3543368"/>
            <a:ext cx="3145492" cy="1223032"/>
          </a:xfrm>
          <a:prstGeom prst="rect">
            <a:avLst/>
          </a:prstGeom>
        </p:spPr>
      </p:pic>
    </p:spTree>
    <p:extLst>
      <p:ext uri="{BB962C8B-B14F-4D97-AF65-F5344CB8AC3E}">
        <p14:creationId xmlns:p14="http://schemas.microsoft.com/office/powerpoint/2010/main" val="3592435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055951" y="251401"/>
            <a:ext cx="5032098" cy="594122"/>
          </a:xfrm>
          <a:noFill/>
        </p:spPr>
        <p:txBody>
          <a:bodyPr>
            <a:normAutofit/>
          </a:bodyPr>
          <a:lstStyle/>
          <a:p>
            <a:r>
              <a:rPr lang="en-US" dirty="0">
                <a:solidFill>
                  <a:schemeClr val="accent5">
                    <a:lumMod val="20000"/>
                    <a:lumOff val="80000"/>
                  </a:schemeClr>
                </a:solidFill>
                <a:latin typeface="Modern No. 20" panose="02070704070505020303" pitchFamily="18" charset="0"/>
              </a:rPr>
              <a:t>Project Accomplished So Far</a:t>
            </a:r>
            <a:endParaRPr lang="uk-UA" dirty="0">
              <a:solidFill>
                <a:schemeClr val="accent5">
                  <a:lumMod val="20000"/>
                  <a:lumOff val="80000"/>
                </a:schemeClr>
              </a:solidFill>
              <a:latin typeface="Tahoma" charset="0"/>
            </a:endParaRPr>
          </a:p>
        </p:txBody>
      </p:sp>
      <p:sp>
        <p:nvSpPr>
          <p:cNvPr id="34819" name="Rectangle 3"/>
          <p:cNvSpPr>
            <a:spLocks noGrp="1" noChangeArrowheads="1"/>
          </p:cNvSpPr>
          <p:nvPr>
            <p:ph type="subTitle" idx="1"/>
          </p:nvPr>
        </p:nvSpPr>
        <p:spPr>
          <a:xfrm>
            <a:off x="1051200" y="1024096"/>
            <a:ext cx="7596000" cy="3418303"/>
          </a:xfrm>
        </p:spPr>
        <p:txBody>
          <a:bodyPr>
            <a:normAutofit/>
          </a:bodyPr>
          <a:lstStyle/>
          <a:p>
            <a:pPr algn="l">
              <a:lnSpc>
                <a:spcPct val="90000"/>
              </a:lnSpc>
              <a:buClr>
                <a:schemeClr val="bg1"/>
              </a:buClr>
            </a:pPr>
            <a:r>
              <a:rPr lang="en-US" dirty="0">
                <a:solidFill>
                  <a:schemeClr val="accent2">
                    <a:lumMod val="20000"/>
                    <a:lumOff val="80000"/>
                  </a:schemeClr>
                </a:solidFill>
              </a:rPr>
              <a:t>Approaches &amp; Algorithm:</a:t>
            </a:r>
          </a:p>
          <a:p>
            <a:pPr marL="285750" indent="-285750" algn="l">
              <a:lnSpc>
                <a:spcPct val="90000"/>
              </a:lnSpc>
              <a:buClr>
                <a:schemeClr val="bg1"/>
              </a:buClr>
              <a:buFont typeface="Arial" panose="020B0604020202020204" pitchFamily="34" charset="0"/>
              <a:buChar char="•"/>
            </a:pPr>
            <a:r>
              <a:rPr lang="en-US" dirty="0" err="1">
                <a:solidFill>
                  <a:schemeClr val="accent2">
                    <a:lumMod val="20000"/>
                    <a:lumOff val="80000"/>
                  </a:schemeClr>
                </a:solidFill>
              </a:rPr>
              <a:t>BoW</a:t>
            </a:r>
            <a:r>
              <a:rPr lang="en-US" dirty="0">
                <a:solidFill>
                  <a:schemeClr val="accent2">
                    <a:lumMod val="20000"/>
                    <a:lumOff val="80000"/>
                  </a:schemeClr>
                </a:solidFill>
              </a:rPr>
              <a:t> approach: Each word is a vector in a sentence and it’s value is count of the word in the sentence. Drawback is important words won’t have high importance.</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TF-IDF approach: Each word is a vector in a sentence and it’s value is defined as occurrences of word in sentence vs occurrences of word in document. Here important words have high vector value thus increasing better evaluation.</a:t>
            </a:r>
          </a:p>
          <a:p>
            <a:pPr algn="l">
              <a:lnSpc>
                <a:spcPct val="90000"/>
              </a:lnSpc>
              <a:buClr>
                <a:schemeClr val="bg1"/>
              </a:buClr>
            </a:pPr>
            <a:endParaRPr lang="en-US" sz="1000" dirty="0">
              <a:solidFill>
                <a:schemeClr val="accent2">
                  <a:lumMod val="20000"/>
                  <a:lumOff val="80000"/>
                </a:schemeClr>
              </a:solidFill>
            </a:endParaRPr>
          </a:p>
          <a:p>
            <a:pPr algn="l">
              <a:lnSpc>
                <a:spcPct val="90000"/>
              </a:lnSpc>
              <a:buClr>
                <a:schemeClr val="bg1"/>
              </a:buClr>
            </a:pPr>
            <a:r>
              <a:rPr lang="en-US" sz="1000" dirty="0">
                <a:solidFill>
                  <a:schemeClr val="accent2">
                    <a:lumMod val="20000"/>
                    <a:lumOff val="80000"/>
                  </a:schemeClr>
                </a:solidFill>
              </a:rPr>
              <a:t>	</a:t>
            </a:r>
            <a:r>
              <a:rPr lang="en-US" sz="1400" dirty="0">
                <a:solidFill>
                  <a:schemeClr val="accent2">
                    <a:lumMod val="20000"/>
                    <a:lumOff val="80000"/>
                  </a:schemeClr>
                </a:solidFill>
              </a:rPr>
              <a:t>Bag of Words		                                       TF-IDF</a:t>
            </a:r>
          </a:p>
          <a:p>
            <a:pPr marL="285750" indent="-285750" algn="l">
              <a:lnSpc>
                <a:spcPct val="90000"/>
              </a:lnSpc>
              <a:buClr>
                <a:schemeClr val="bg1"/>
              </a:buClr>
              <a:buFont typeface="Arial" panose="020B0604020202020204" pitchFamily="34" charset="0"/>
              <a:buChar char="•"/>
            </a:pPr>
            <a:endParaRPr lang="uk-UA" dirty="0">
              <a:solidFill>
                <a:schemeClr val="accent2">
                  <a:lumMod val="20000"/>
                  <a:lumOff val="80000"/>
                </a:schemeClr>
              </a:solidFill>
            </a:endParaRPr>
          </a:p>
        </p:txBody>
      </p:sp>
      <p:pic>
        <p:nvPicPr>
          <p:cNvPr id="4" name="Picture 3">
            <a:extLst>
              <a:ext uri="{FF2B5EF4-FFF2-40B4-BE49-F238E27FC236}">
                <a16:creationId xmlns:a16="http://schemas.microsoft.com/office/drawing/2014/main" id="{2330DDFD-71C2-E467-67B0-482EAEF34392}"/>
              </a:ext>
            </a:extLst>
          </p:cNvPr>
          <p:cNvPicPr>
            <a:picLocks noChangeAspect="1"/>
          </p:cNvPicPr>
          <p:nvPr/>
        </p:nvPicPr>
        <p:blipFill>
          <a:blip r:embed="rId3"/>
          <a:stretch>
            <a:fillRect/>
          </a:stretch>
        </p:blipFill>
        <p:spPr>
          <a:xfrm>
            <a:off x="1207192" y="3866213"/>
            <a:ext cx="2956816" cy="838273"/>
          </a:xfrm>
          <a:prstGeom prst="rect">
            <a:avLst/>
          </a:prstGeom>
        </p:spPr>
      </p:pic>
      <p:pic>
        <p:nvPicPr>
          <p:cNvPr id="5" name="Picture 4">
            <a:extLst>
              <a:ext uri="{FF2B5EF4-FFF2-40B4-BE49-F238E27FC236}">
                <a16:creationId xmlns:a16="http://schemas.microsoft.com/office/drawing/2014/main" id="{E19AB8A3-2F21-9F84-E19B-E0736410550D}"/>
              </a:ext>
            </a:extLst>
          </p:cNvPr>
          <p:cNvPicPr>
            <a:picLocks noChangeAspect="1"/>
          </p:cNvPicPr>
          <p:nvPr/>
        </p:nvPicPr>
        <p:blipFill>
          <a:blip r:embed="rId4"/>
          <a:stretch>
            <a:fillRect/>
          </a:stretch>
        </p:blipFill>
        <p:spPr>
          <a:xfrm>
            <a:off x="4979994" y="3866213"/>
            <a:ext cx="3145492" cy="838273"/>
          </a:xfrm>
          <a:prstGeom prst="rect">
            <a:avLst/>
          </a:prstGeom>
        </p:spPr>
      </p:pic>
    </p:spTree>
    <p:extLst>
      <p:ext uri="{BB962C8B-B14F-4D97-AF65-F5344CB8AC3E}">
        <p14:creationId xmlns:p14="http://schemas.microsoft.com/office/powerpoint/2010/main" val="1894444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055951" y="251401"/>
            <a:ext cx="5032098" cy="594122"/>
          </a:xfrm>
          <a:noFill/>
        </p:spPr>
        <p:txBody>
          <a:bodyPr>
            <a:normAutofit/>
          </a:bodyPr>
          <a:lstStyle/>
          <a:p>
            <a:r>
              <a:rPr lang="en-US" dirty="0">
                <a:solidFill>
                  <a:schemeClr val="accent5">
                    <a:lumMod val="20000"/>
                    <a:lumOff val="80000"/>
                  </a:schemeClr>
                </a:solidFill>
                <a:latin typeface="Modern No. 20" panose="02070704070505020303" pitchFamily="18" charset="0"/>
              </a:rPr>
              <a:t>Project Accomplished So Far</a:t>
            </a:r>
            <a:endParaRPr lang="uk-UA" dirty="0">
              <a:solidFill>
                <a:schemeClr val="accent5">
                  <a:lumMod val="20000"/>
                  <a:lumOff val="80000"/>
                </a:schemeClr>
              </a:solidFill>
              <a:latin typeface="Tahoma" charset="0"/>
            </a:endParaRPr>
          </a:p>
        </p:txBody>
      </p:sp>
      <p:sp>
        <p:nvSpPr>
          <p:cNvPr id="34819" name="Rectangle 3"/>
          <p:cNvSpPr>
            <a:spLocks noGrp="1" noChangeArrowheads="1"/>
          </p:cNvSpPr>
          <p:nvPr>
            <p:ph type="subTitle" idx="1"/>
          </p:nvPr>
        </p:nvSpPr>
        <p:spPr>
          <a:xfrm>
            <a:off x="1360044" y="967389"/>
            <a:ext cx="7161733" cy="3088071"/>
          </a:xfrm>
        </p:spPr>
        <p:txBody>
          <a:bodyPr>
            <a:normAutofit/>
          </a:bodyPr>
          <a:lstStyle/>
          <a:p>
            <a:pPr algn="l">
              <a:lnSpc>
                <a:spcPct val="90000"/>
              </a:lnSpc>
              <a:buClr>
                <a:schemeClr val="bg1"/>
              </a:buClr>
            </a:pPr>
            <a:r>
              <a:rPr lang="en-US" dirty="0">
                <a:solidFill>
                  <a:schemeClr val="accent2">
                    <a:lumMod val="20000"/>
                    <a:lumOff val="80000"/>
                  </a:schemeClr>
                </a:solidFill>
              </a:rPr>
              <a:t>Approaches &amp; Algorithm:</a:t>
            </a:r>
          </a:p>
          <a:p>
            <a:pPr algn="l">
              <a:lnSpc>
                <a:spcPct val="90000"/>
              </a:lnSpc>
              <a:buClr>
                <a:schemeClr val="bg1"/>
              </a:buClr>
            </a:pPr>
            <a:endParaRPr lang="en-US" sz="1000" dirty="0">
              <a:solidFill>
                <a:schemeClr val="accent2">
                  <a:lumMod val="20000"/>
                  <a:lumOff val="80000"/>
                </a:schemeClr>
              </a:solidFill>
            </a:endParaRPr>
          </a:p>
          <a:p>
            <a:pPr algn="l">
              <a:lnSpc>
                <a:spcPct val="90000"/>
              </a:lnSpc>
              <a:buClr>
                <a:schemeClr val="bg1"/>
              </a:buClr>
            </a:pPr>
            <a:r>
              <a:rPr lang="en-US" sz="1400" dirty="0">
                <a:solidFill>
                  <a:schemeClr val="accent2">
                    <a:lumMod val="20000"/>
                    <a:lumOff val="80000"/>
                  </a:schemeClr>
                </a:solidFill>
              </a:rPr>
              <a:t>            Bag of Words		                                                              TF-IDF</a:t>
            </a:r>
          </a:p>
          <a:p>
            <a:pPr marL="285750" indent="-285750" algn="l">
              <a:lnSpc>
                <a:spcPct val="90000"/>
              </a:lnSpc>
              <a:buClr>
                <a:schemeClr val="bg1"/>
              </a:buClr>
              <a:buFont typeface="Arial" panose="020B0604020202020204" pitchFamily="34" charset="0"/>
              <a:buChar char="•"/>
            </a:pPr>
            <a:endParaRPr lang="uk-UA" dirty="0">
              <a:solidFill>
                <a:schemeClr val="accent2">
                  <a:lumMod val="20000"/>
                  <a:lumOff val="80000"/>
                </a:schemeClr>
              </a:solidFill>
            </a:endParaRPr>
          </a:p>
        </p:txBody>
      </p:sp>
      <p:pic>
        <p:nvPicPr>
          <p:cNvPr id="4" name="Picture 3">
            <a:extLst>
              <a:ext uri="{FF2B5EF4-FFF2-40B4-BE49-F238E27FC236}">
                <a16:creationId xmlns:a16="http://schemas.microsoft.com/office/drawing/2014/main" id="{2330DDFD-71C2-E467-67B0-482EAEF34392}"/>
              </a:ext>
            </a:extLst>
          </p:cNvPr>
          <p:cNvPicPr>
            <a:picLocks noChangeAspect="1"/>
          </p:cNvPicPr>
          <p:nvPr/>
        </p:nvPicPr>
        <p:blipFill>
          <a:blip r:embed="rId3"/>
          <a:stretch>
            <a:fillRect/>
          </a:stretch>
        </p:blipFill>
        <p:spPr>
          <a:xfrm>
            <a:off x="1207192" y="3866213"/>
            <a:ext cx="2956816" cy="838273"/>
          </a:xfrm>
          <a:prstGeom prst="rect">
            <a:avLst/>
          </a:prstGeom>
        </p:spPr>
      </p:pic>
      <p:pic>
        <p:nvPicPr>
          <p:cNvPr id="5" name="Picture 4">
            <a:extLst>
              <a:ext uri="{FF2B5EF4-FFF2-40B4-BE49-F238E27FC236}">
                <a16:creationId xmlns:a16="http://schemas.microsoft.com/office/drawing/2014/main" id="{E19AB8A3-2F21-9F84-E19B-E0736410550D}"/>
              </a:ext>
            </a:extLst>
          </p:cNvPr>
          <p:cNvPicPr>
            <a:picLocks noChangeAspect="1"/>
          </p:cNvPicPr>
          <p:nvPr/>
        </p:nvPicPr>
        <p:blipFill>
          <a:blip r:embed="rId4"/>
          <a:stretch>
            <a:fillRect/>
          </a:stretch>
        </p:blipFill>
        <p:spPr>
          <a:xfrm>
            <a:off x="4979994" y="3866213"/>
            <a:ext cx="3145492" cy="838273"/>
          </a:xfrm>
          <a:prstGeom prst="rect">
            <a:avLst/>
          </a:prstGeom>
        </p:spPr>
      </p:pic>
      <p:pic>
        <p:nvPicPr>
          <p:cNvPr id="1028" name="Picture 4">
            <a:extLst>
              <a:ext uri="{FF2B5EF4-FFF2-40B4-BE49-F238E27FC236}">
                <a16:creationId xmlns:a16="http://schemas.microsoft.com/office/drawing/2014/main" id="{AE198C5E-DFC0-14E7-EC9D-BB0D81363D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99" y="1950766"/>
            <a:ext cx="4502077" cy="9320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W Model and TF-IDF For Creating Feature From Text">
            <a:extLst>
              <a:ext uri="{FF2B5EF4-FFF2-40B4-BE49-F238E27FC236}">
                <a16:creationId xmlns:a16="http://schemas.microsoft.com/office/drawing/2014/main" id="{85FBE668-C2D7-CCD9-E6EE-9B3A1400A7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0062" y="1950766"/>
            <a:ext cx="3271715" cy="182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3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055951" y="251401"/>
            <a:ext cx="5032098" cy="594122"/>
          </a:xfrm>
          <a:noFill/>
        </p:spPr>
        <p:txBody>
          <a:bodyPr>
            <a:normAutofit/>
          </a:bodyPr>
          <a:lstStyle/>
          <a:p>
            <a:r>
              <a:rPr lang="en-US" dirty="0">
                <a:solidFill>
                  <a:schemeClr val="accent5">
                    <a:lumMod val="20000"/>
                    <a:lumOff val="80000"/>
                  </a:schemeClr>
                </a:solidFill>
                <a:latin typeface="Modern No. 20" panose="02070704070505020303" pitchFamily="18" charset="0"/>
              </a:rPr>
              <a:t>Project Accomplished So Far</a:t>
            </a:r>
            <a:endParaRPr lang="uk-UA" dirty="0">
              <a:solidFill>
                <a:schemeClr val="accent5">
                  <a:lumMod val="20000"/>
                  <a:lumOff val="80000"/>
                </a:schemeClr>
              </a:solidFill>
              <a:latin typeface="Tahoma" charset="0"/>
            </a:endParaRPr>
          </a:p>
        </p:txBody>
      </p:sp>
      <p:sp>
        <p:nvSpPr>
          <p:cNvPr id="34819" name="Rectangle 3"/>
          <p:cNvSpPr>
            <a:spLocks noGrp="1" noChangeArrowheads="1"/>
          </p:cNvSpPr>
          <p:nvPr>
            <p:ph type="subTitle" idx="1"/>
          </p:nvPr>
        </p:nvSpPr>
        <p:spPr>
          <a:xfrm>
            <a:off x="1360044" y="967389"/>
            <a:ext cx="7161733" cy="3088071"/>
          </a:xfrm>
        </p:spPr>
        <p:txBody>
          <a:bodyPr>
            <a:normAutofit/>
          </a:bodyPr>
          <a:lstStyle/>
          <a:p>
            <a:pPr algn="l">
              <a:lnSpc>
                <a:spcPct val="90000"/>
              </a:lnSpc>
              <a:buClr>
                <a:schemeClr val="bg1"/>
              </a:buClr>
            </a:pPr>
            <a:r>
              <a:rPr lang="en-US" dirty="0">
                <a:solidFill>
                  <a:schemeClr val="accent2">
                    <a:lumMod val="20000"/>
                    <a:lumOff val="80000"/>
                  </a:schemeClr>
                </a:solidFill>
              </a:rPr>
              <a:t>Sentiment Analysis Concept:</a:t>
            </a:r>
          </a:p>
          <a:p>
            <a:pPr algn="l">
              <a:lnSpc>
                <a:spcPct val="90000"/>
              </a:lnSpc>
              <a:buClr>
                <a:schemeClr val="bg1"/>
              </a:buClr>
            </a:pPr>
            <a:endParaRPr lang="en-US" sz="1000" dirty="0">
              <a:solidFill>
                <a:schemeClr val="accent2">
                  <a:lumMod val="20000"/>
                  <a:lumOff val="80000"/>
                </a:schemeClr>
              </a:solidFill>
            </a:endParaRPr>
          </a:p>
        </p:txBody>
      </p:sp>
      <p:pic>
        <p:nvPicPr>
          <p:cNvPr id="3" name="Picture 2">
            <a:extLst>
              <a:ext uri="{FF2B5EF4-FFF2-40B4-BE49-F238E27FC236}">
                <a16:creationId xmlns:a16="http://schemas.microsoft.com/office/drawing/2014/main" id="{AC92D684-20CD-F399-232A-1484026544AA}"/>
              </a:ext>
            </a:extLst>
          </p:cNvPr>
          <p:cNvPicPr>
            <a:picLocks noChangeAspect="1"/>
          </p:cNvPicPr>
          <p:nvPr/>
        </p:nvPicPr>
        <p:blipFill>
          <a:blip r:embed="rId3"/>
          <a:stretch>
            <a:fillRect/>
          </a:stretch>
        </p:blipFill>
        <p:spPr>
          <a:xfrm>
            <a:off x="1183758" y="1679281"/>
            <a:ext cx="7556205" cy="2496830"/>
          </a:xfrm>
          <a:prstGeom prst="rect">
            <a:avLst/>
          </a:prstGeom>
        </p:spPr>
      </p:pic>
    </p:spTree>
    <p:extLst>
      <p:ext uri="{BB962C8B-B14F-4D97-AF65-F5344CB8AC3E}">
        <p14:creationId xmlns:p14="http://schemas.microsoft.com/office/powerpoint/2010/main" val="2490675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055951" y="251401"/>
            <a:ext cx="5032098" cy="594122"/>
          </a:xfrm>
          <a:noFill/>
        </p:spPr>
        <p:txBody>
          <a:bodyPr>
            <a:normAutofit/>
          </a:bodyPr>
          <a:lstStyle/>
          <a:p>
            <a:r>
              <a:rPr lang="en-US" dirty="0">
                <a:solidFill>
                  <a:schemeClr val="accent5">
                    <a:lumMod val="20000"/>
                    <a:lumOff val="80000"/>
                  </a:schemeClr>
                </a:solidFill>
                <a:latin typeface="Modern No. 20" panose="02070704070505020303" pitchFamily="18" charset="0"/>
              </a:rPr>
              <a:t>Project Accomplished So Far</a:t>
            </a:r>
            <a:endParaRPr lang="uk-UA" dirty="0">
              <a:solidFill>
                <a:schemeClr val="accent5">
                  <a:lumMod val="20000"/>
                  <a:lumOff val="80000"/>
                </a:schemeClr>
              </a:solidFill>
              <a:latin typeface="Tahoma" charset="0"/>
            </a:endParaRPr>
          </a:p>
        </p:txBody>
      </p:sp>
      <p:sp>
        <p:nvSpPr>
          <p:cNvPr id="34819" name="Rectangle 3"/>
          <p:cNvSpPr>
            <a:spLocks noGrp="1" noChangeArrowheads="1"/>
          </p:cNvSpPr>
          <p:nvPr>
            <p:ph type="subTitle" idx="1"/>
          </p:nvPr>
        </p:nvSpPr>
        <p:spPr>
          <a:xfrm>
            <a:off x="1360044" y="967389"/>
            <a:ext cx="7161733" cy="3088071"/>
          </a:xfrm>
        </p:spPr>
        <p:txBody>
          <a:bodyPr>
            <a:normAutofit/>
          </a:bodyPr>
          <a:lstStyle/>
          <a:p>
            <a:pPr algn="l">
              <a:lnSpc>
                <a:spcPct val="90000"/>
              </a:lnSpc>
              <a:buClr>
                <a:schemeClr val="bg1"/>
              </a:buClr>
            </a:pPr>
            <a:r>
              <a:rPr lang="en-US" dirty="0">
                <a:solidFill>
                  <a:schemeClr val="accent2">
                    <a:lumMod val="20000"/>
                    <a:lumOff val="80000"/>
                  </a:schemeClr>
                </a:solidFill>
              </a:rPr>
              <a:t>Sentiment Analysis Concept:</a:t>
            </a:r>
          </a:p>
          <a:p>
            <a:pPr algn="l">
              <a:lnSpc>
                <a:spcPct val="90000"/>
              </a:lnSpc>
              <a:buClr>
                <a:schemeClr val="bg1"/>
              </a:buClr>
            </a:pPr>
            <a:endParaRPr lang="en-US" sz="1000" dirty="0">
              <a:solidFill>
                <a:schemeClr val="accent2">
                  <a:lumMod val="20000"/>
                  <a:lumOff val="80000"/>
                </a:schemeClr>
              </a:solidFill>
            </a:endParaRPr>
          </a:p>
        </p:txBody>
      </p:sp>
      <p:pic>
        <p:nvPicPr>
          <p:cNvPr id="4" name="Picture 3">
            <a:extLst>
              <a:ext uri="{FF2B5EF4-FFF2-40B4-BE49-F238E27FC236}">
                <a16:creationId xmlns:a16="http://schemas.microsoft.com/office/drawing/2014/main" id="{1E59FF01-E346-034D-307E-DE43F7B74ED9}"/>
              </a:ext>
            </a:extLst>
          </p:cNvPr>
          <p:cNvPicPr>
            <a:picLocks noChangeAspect="1"/>
          </p:cNvPicPr>
          <p:nvPr/>
        </p:nvPicPr>
        <p:blipFill>
          <a:blip r:embed="rId3"/>
          <a:stretch>
            <a:fillRect/>
          </a:stretch>
        </p:blipFill>
        <p:spPr>
          <a:xfrm>
            <a:off x="1459678" y="1604405"/>
            <a:ext cx="1943268" cy="3139712"/>
          </a:xfrm>
          <a:prstGeom prst="rect">
            <a:avLst/>
          </a:prstGeom>
        </p:spPr>
      </p:pic>
      <p:pic>
        <p:nvPicPr>
          <p:cNvPr id="6" name="Picture 5">
            <a:extLst>
              <a:ext uri="{FF2B5EF4-FFF2-40B4-BE49-F238E27FC236}">
                <a16:creationId xmlns:a16="http://schemas.microsoft.com/office/drawing/2014/main" id="{3DD4F1B9-46AE-5A25-2BDC-182B4E639A88}"/>
              </a:ext>
            </a:extLst>
          </p:cNvPr>
          <p:cNvPicPr>
            <a:picLocks noChangeAspect="1"/>
          </p:cNvPicPr>
          <p:nvPr/>
        </p:nvPicPr>
        <p:blipFill>
          <a:blip r:embed="rId4"/>
          <a:stretch>
            <a:fillRect/>
          </a:stretch>
        </p:blipFill>
        <p:spPr>
          <a:xfrm>
            <a:off x="5083068" y="2076886"/>
            <a:ext cx="2110923" cy="2194750"/>
          </a:xfrm>
          <a:prstGeom prst="rect">
            <a:avLst/>
          </a:prstGeom>
        </p:spPr>
      </p:pic>
    </p:spTree>
    <p:extLst>
      <p:ext uri="{BB962C8B-B14F-4D97-AF65-F5344CB8AC3E}">
        <p14:creationId xmlns:p14="http://schemas.microsoft.com/office/powerpoint/2010/main" val="617174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055951" y="251401"/>
            <a:ext cx="5032098" cy="594122"/>
          </a:xfrm>
          <a:noFill/>
        </p:spPr>
        <p:txBody>
          <a:bodyPr>
            <a:normAutofit/>
          </a:bodyPr>
          <a:lstStyle/>
          <a:p>
            <a:r>
              <a:rPr lang="en-US" dirty="0">
                <a:solidFill>
                  <a:schemeClr val="accent5">
                    <a:lumMod val="20000"/>
                    <a:lumOff val="80000"/>
                  </a:schemeClr>
                </a:solidFill>
                <a:latin typeface="Modern No. 20" panose="02070704070505020303" pitchFamily="18" charset="0"/>
              </a:rPr>
              <a:t>This Weeks Accomplishment</a:t>
            </a:r>
            <a:endParaRPr lang="uk-UA" dirty="0">
              <a:solidFill>
                <a:schemeClr val="accent5">
                  <a:lumMod val="20000"/>
                  <a:lumOff val="80000"/>
                </a:schemeClr>
              </a:solidFill>
              <a:latin typeface="Tahoma" charset="0"/>
            </a:endParaRPr>
          </a:p>
        </p:txBody>
      </p:sp>
      <p:sp>
        <p:nvSpPr>
          <p:cNvPr id="34819" name="Rectangle 3"/>
          <p:cNvSpPr>
            <a:spLocks noGrp="1" noChangeArrowheads="1"/>
          </p:cNvSpPr>
          <p:nvPr>
            <p:ph type="subTitle" idx="1"/>
          </p:nvPr>
        </p:nvSpPr>
        <p:spPr>
          <a:xfrm>
            <a:off x="324677" y="1024096"/>
            <a:ext cx="8527773" cy="3418303"/>
          </a:xfrm>
        </p:spPr>
        <p:txBody>
          <a:bodyPr>
            <a:normAutofit/>
          </a:bodyPr>
          <a:lstStyle/>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Sentiment analysis model predicted </a:t>
            </a:r>
            <a:r>
              <a:rPr lang="en-US" sz="2000" dirty="0">
                <a:solidFill>
                  <a:schemeClr val="accent2">
                    <a:lumMod val="20000"/>
                    <a:lumOff val="80000"/>
                  </a:schemeClr>
                </a:solidFill>
              </a:rPr>
              <a:t>excellent outcomes</a:t>
            </a:r>
            <a:r>
              <a:rPr lang="en-US" dirty="0">
                <a:solidFill>
                  <a:schemeClr val="accent2">
                    <a:lumMod val="20000"/>
                    <a:lumOff val="80000"/>
                  </a:schemeClr>
                </a:solidFill>
              </a:rPr>
              <a:t>. Connecting all those output led to multi-mapping for a CVE.</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Multi-Mapping of Vulnerability IDs are done</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 The actual vulnerabilities associated to a ID can be checked through this </a:t>
            </a:r>
            <a:r>
              <a:rPr lang="en-US" dirty="0">
                <a:solidFill>
                  <a:schemeClr val="accent2">
                    <a:lumMod val="20000"/>
                    <a:lumOff val="80000"/>
                  </a:schemeClr>
                </a:solidFill>
                <a:hlinkClick r:id="rId3"/>
              </a:rPr>
              <a:t>website</a:t>
            </a:r>
            <a:endParaRPr lang="uk-UA" dirty="0">
              <a:solidFill>
                <a:schemeClr val="accent2">
                  <a:lumMod val="20000"/>
                  <a:lumOff val="80000"/>
                </a:schemeClr>
              </a:solidFill>
            </a:endParaRPr>
          </a:p>
        </p:txBody>
      </p:sp>
      <p:pic>
        <p:nvPicPr>
          <p:cNvPr id="3" name="Picture 2">
            <a:extLst>
              <a:ext uri="{FF2B5EF4-FFF2-40B4-BE49-F238E27FC236}">
                <a16:creationId xmlns:a16="http://schemas.microsoft.com/office/drawing/2014/main" id="{72A700F6-108D-58BE-5369-25181DF8BE19}"/>
              </a:ext>
            </a:extLst>
          </p:cNvPr>
          <p:cNvPicPr>
            <a:picLocks noChangeAspect="1"/>
          </p:cNvPicPr>
          <p:nvPr/>
        </p:nvPicPr>
        <p:blipFill>
          <a:blip r:embed="rId4"/>
          <a:stretch>
            <a:fillRect/>
          </a:stretch>
        </p:blipFill>
        <p:spPr>
          <a:xfrm>
            <a:off x="324678" y="2464905"/>
            <a:ext cx="8527774" cy="2514207"/>
          </a:xfrm>
          <a:prstGeom prst="rect">
            <a:avLst/>
          </a:prstGeom>
        </p:spPr>
      </p:pic>
    </p:spTree>
    <p:extLst>
      <p:ext uri="{BB962C8B-B14F-4D97-AF65-F5344CB8AC3E}">
        <p14:creationId xmlns:p14="http://schemas.microsoft.com/office/powerpoint/2010/main" val="3652805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055951" y="251401"/>
            <a:ext cx="5032098" cy="594122"/>
          </a:xfrm>
          <a:noFill/>
        </p:spPr>
        <p:txBody>
          <a:bodyPr>
            <a:normAutofit/>
          </a:bodyPr>
          <a:lstStyle/>
          <a:p>
            <a:r>
              <a:rPr lang="en-US" dirty="0">
                <a:solidFill>
                  <a:schemeClr val="accent5">
                    <a:lumMod val="20000"/>
                    <a:lumOff val="80000"/>
                  </a:schemeClr>
                </a:solidFill>
                <a:latin typeface="Modern No. 20" panose="02070704070505020303" pitchFamily="18" charset="0"/>
              </a:rPr>
              <a:t>Next Weeks Target</a:t>
            </a:r>
            <a:endParaRPr lang="uk-UA" dirty="0">
              <a:solidFill>
                <a:schemeClr val="accent5">
                  <a:lumMod val="20000"/>
                  <a:lumOff val="80000"/>
                </a:schemeClr>
              </a:solidFill>
              <a:latin typeface="Tahoma" charset="0"/>
            </a:endParaRPr>
          </a:p>
        </p:txBody>
      </p:sp>
      <p:sp>
        <p:nvSpPr>
          <p:cNvPr id="34819" name="Rectangle 3"/>
          <p:cNvSpPr>
            <a:spLocks noGrp="1" noChangeArrowheads="1"/>
          </p:cNvSpPr>
          <p:nvPr>
            <p:ph type="subTitle" idx="1"/>
          </p:nvPr>
        </p:nvSpPr>
        <p:spPr>
          <a:xfrm>
            <a:off x="1051200" y="1024096"/>
            <a:ext cx="7596000" cy="3418303"/>
          </a:xfrm>
        </p:spPr>
        <p:txBody>
          <a:bodyPr>
            <a:normAutofit/>
          </a:bodyPr>
          <a:lstStyle/>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Recently I proposed to use the concept of sentiment analysis is using LSTM model if the predicted value is greater than pivot it is True else False.</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Similar Concept can be used to determine if the description belongs to a vulnerability or not. These can be extended for all the vulnerability.</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Thus we might have classified the data into multi-mapped vulnerability type.</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We need to find better models that will give more accurate results.</a:t>
            </a:r>
          </a:p>
          <a:p>
            <a:pPr marL="285750" indent="-285750" algn="l">
              <a:lnSpc>
                <a:spcPct val="90000"/>
              </a:lnSpc>
              <a:buClr>
                <a:schemeClr val="bg1"/>
              </a:buClr>
              <a:buFont typeface="Arial" panose="020B0604020202020204" pitchFamily="34" charset="0"/>
              <a:buChar char="•"/>
            </a:pPr>
            <a:r>
              <a:rPr lang="en-US" dirty="0">
                <a:solidFill>
                  <a:schemeClr val="accent2">
                    <a:lumMod val="20000"/>
                    <a:lumOff val="80000"/>
                  </a:schemeClr>
                </a:solidFill>
              </a:rPr>
              <a:t>This will most probably lead to the end of this project. </a:t>
            </a:r>
            <a:endParaRPr lang="uk-UA" dirty="0">
              <a:solidFill>
                <a:schemeClr val="accent2">
                  <a:lumMod val="20000"/>
                  <a:lumOff val="80000"/>
                </a:schemeClr>
              </a:solidFill>
            </a:endParaRPr>
          </a:p>
        </p:txBody>
      </p:sp>
    </p:spTree>
    <p:extLst>
      <p:ext uri="{BB962C8B-B14F-4D97-AF65-F5344CB8AC3E}">
        <p14:creationId xmlns:p14="http://schemas.microsoft.com/office/powerpoint/2010/main" val="253938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Rectangle 6"/>
          <p:cNvSpPr/>
          <p:nvPr/>
        </p:nvSpPr>
        <p:spPr>
          <a:xfrm>
            <a:off x="6350400" y="26778"/>
            <a:ext cx="2887199" cy="646331"/>
          </a:xfrm>
          <a:prstGeom prst="rect">
            <a:avLst/>
          </a:prstGeom>
        </p:spPr>
        <p:txBody>
          <a:bodyPr wrap="square">
            <a:spAutoFit/>
          </a:bodyPr>
          <a:lstStyle/>
          <a:p>
            <a:pPr algn="ctr"/>
            <a:r>
              <a:rPr lang="en-IN" sz="3600" dirty="0">
                <a:solidFill>
                  <a:schemeClr val="bg1"/>
                </a:solidFill>
                <a:latin typeface="Georgia" panose="02040502050405020303" pitchFamily="18" charset="0"/>
              </a:rPr>
              <a:t>Conclusions</a:t>
            </a:r>
          </a:p>
        </p:txBody>
      </p:sp>
      <p:grpSp>
        <p:nvGrpSpPr>
          <p:cNvPr id="14" name="Group 13"/>
          <p:cNvGrpSpPr/>
          <p:nvPr/>
        </p:nvGrpSpPr>
        <p:grpSpPr>
          <a:xfrm>
            <a:off x="4377600" y="993536"/>
            <a:ext cx="4060799" cy="3893317"/>
            <a:chOff x="8198799" y="911388"/>
            <a:chExt cx="3584160" cy="4479715"/>
          </a:xfrm>
        </p:grpSpPr>
        <p:sp>
          <p:nvSpPr>
            <p:cNvPr id="8" name="Rectangle 7"/>
            <p:cNvSpPr/>
            <p:nvPr/>
          </p:nvSpPr>
          <p:spPr>
            <a:xfrm>
              <a:off x="8198799" y="911388"/>
              <a:ext cx="3584160" cy="1239465"/>
            </a:xfrm>
            <a:prstGeom prst="rect">
              <a:avLst/>
            </a:prstGeom>
            <a:noFill/>
          </p:spPr>
          <p:txBody>
            <a:bodyPr wrap="square">
              <a:spAutoFit/>
            </a:bodyPr>
            <a:lstStyle/>
            <a:p>
              <a:r>
                <a:rPr lang="en-US" sz="1600" b="0" i="0" u="none" strike="noStrike" baseline="0" dirty="0">
                  <a:solidFill>
                    <a:schemeClr val="tx2"/>
                  </a:solidFill>
                  <a:latin typeface="Microsoft Himalaya" panose="01010100010101010101" pitchFamily="2" charset="0"/>
                  <a:ea typeface="Microsoft Himalaya" panose="01010100010101010101" pitchFamily="2" charset="0"/>
                  <a:cs typeface="Microsoft Himalaya" panose="01010100010101010101" pitchFamily="2" charset="0"/>
                </a:rPr>
                <a:t>The project is a very interesting classification problem which has a lot of sections which was needed to be dealt separately. Useful and proper data is an important step for the project. Relevant information were taken into note.</a:t>
              </a:r>
              <a:endParaRPr lang="en-US" sz="1600" dirty="0">
                <a:solidFill>
                  <a:schemeClr val="tx2"/>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9" name="Rectangle 8"/>
            <p:cNvSpPr/>
            <p:nvPr/>
          </p:nvSpPr>
          <p:spPr>
            <a:xfrm>
              <a:off x="8198799" y="2277008"/>
              <a:ext cx="3382657" cy="1522771"/>
            </a:xfrm>
            <a:prstGeom prst="rect">
              <a:avLst/>
            </a:prstGeom>
          </p:spPr>
          <p:txBody>
            <a:bodyPr wrap="square">
              <a:spAutoFit/>
            </a:bodyPr>
            <a:lstStyle/>
            <a:p>
              <a:pPr algn="l"/>
              <a:r>
                <a:rPr lang="en-US" sz="1600" b="0" i="0" u="none" strike="noStrike" baseline="0" dirty="0">
                  <a:solidFill>
                    <a:schemeClr val="tx2"/>
                  </a:solidFill>
                  <a:latin typeface="Microsoft Himalaya" panose="01010100010101010101" pitchFamily="2" charset="0"/>
                  <a:ea typeface="Microsoft Himalaya" panose="01010100010101010101" pitchFamily="2" charset="0"/>
                  <a:cs typeface="Microsoft Himalaya" panose="01010100010101010101" pitchFamily="2" charset="0"/>
                </a:rPr>
                <a:t>Preprocessing of the data is necessary in order to maintain good run for algorithms e.g. we might encounters words which are synonym and so on. Random Forest proves to be the best among all models to give the highest accuracy using Bag of </a:t>
              </a:r>
              <a:r>
                <a:rPr lang="en-IN" sz="1600" b="0" i="0" u="none" strike="noStrike" baseline="0" dirty="0">
                  <a:solidFill>
                    <a:schemeClr val="tx2"/>
                  </a:solidFill>
                  <a:latin typeface="Microsoft Himalaya" panose="01010100010101010101" pitchFamily="2" charset="0"/>
                  <a:ea typeface="Microsoft Himalaya" panose="01010100010101010101" pitchFamily="2" charset="0"/>
                  <a:cs typeface="Microsoft Himalaya" panose="01010100010101010101" pitchFamily="2" charset="0"/>
                </a:rPr>
                <a:t>Words approach.</a:t>
              </a:r>
              <a:endParaRPr lang="en-US" sz="1600" dirty="0">
                <a:solidFill>
                  <a:schemeClr val="tx2"/>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0" name="Rectangle 9"/>
            <p:cNvSpPr/>
            <p:nvPr/>
          </p:nvSpPr>
          <p:spPr>
            <a:xfrm>
              <a:off x="8198799" y="3868332"/>
              <a:ext cx="3584160" cy="1522771"/>
            </a:xfrm>
            <a:prstGeom prst="rect">
              <a:avLst/>
            </a:prstGeom>
          </p:spPr>
          <p:txBody>
            <a:bodyPr wrap="square">
              <a:spAutoFit/>
            </a:bodyPr>
            <a:lstStyle/>
            <a:p>
              <a:pPr algn="l"/>
              <a:r>
                <a:rPr lang="en-US" sz="1600" b="0" i="0" u="none" strike="noStrike" baseline="0" dirty="0">
                  <a:solidFill>
                    <a:schemeClr val="tx2"/>
                  </a:solidFill>
                  <a:latin typeface="Microsoft Himalaya" panose="01010100010101010101" pitchFamily="2" charset="0"/>
                  <a:ea typeface="Microsoft Himalaya" panose="01010100010101010101" pitchFamily="2" charset="0"/>
                  <a:cs typeface="Microsoft Himalaya" panose="01010100010101010101" pitchFamily="2" charset="0"/>
                </a:rPr>
                <a:t>The TF-IDF approach proves to result better prediction on our data and the vectorizer have been used for further process. And the most important part of the project is to multi-map the vulnerability into various category, which needs lots of </a:t>
              </a:r>
              <a:r>
                <a:rPr lang="en-IN" sz="1600" b="0" i="0" u="none" strike="noStrike" baseline="0" dirty="0">
                  <a:solidFill>
                    <a:schemeClr val="tx2"/>
                  </a:solidFill>
                  <a:latin typeface="Microsoft Himalaya" panose="01010100010101010101" pitchFamily="2" charset="0"/>
                  <a:ea typeface="Microsoft Himalaya" panose="01010100010101010101" pitchFamily="2" charset="0"/>
                  <a:cs typeface="Microsoft Himalaya" panose="01010100010101010101" pitchFamily="2" charset="0"/>
                </a:rPr>
                <a:t>computation and accuracy, done using sentiment analysis so far.</a:t>
              </a:r>
              <a:endParaRPr lang="en-US" sz="1600" dirty="0">
                <a:solidFill>
                  <a:schemeClr val="tx2"/>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grpSp>
    </p:spTree>
    <p:extLst>
      <p:ext uri="{BB962C8B-B14F-4D97-AF65-F5344CB8AC3E}">
        <p14:creationId xmlns:p14="http://schemas.microsoft.com/office/powerpoint/2010/main" val="3460680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6C5D4131-828A-55A6-FC6E-43C4051469E3}"/>
              </a:ext>
            </a:extLst>
          </p:cNvPr>
          <p:cNvGrpSpPr/>
          <p:nvPr/>
        </p:nvGrpSpPr>
        <p:grpSpPr>
          <a:xfrm>
            <a:off x="657600" y="1769933"/>
            <a:ext cx="2821132" cy="3098876"/>
            <a:chOff x="0" y="0"/>
            <a:chExt cx="5015345" cy="5509113"/>
          </a:xfrm>
        </p:grpSpPr>
        <p:sp>
          <p:nvSpPr>
            <p:cNvPr id="39" name="Freeform: Shape 38">
              <a:extLst>
                <a:ext uri="{FF2B5EF4-FFF2-40B4-BE49-F238E27FC236}">
                  <a16:creationId xmlns:a16="http://schemas.microsoft.com/office/drawing/2014/main" id="{6F40E395-1680-2BC1-8F9D-5A53E512336C}"/>
                </a:ext>
              </a:extLst>
            </p:cNvPr>
            <p:cNvSpPr/>
            <p:nvPr/>
          </p:nvSpPr>
          <p:spPr>
            <a:xfrm>
              <a:off x="0" y="0"/>
              <a:ext cx="5015345" cy="5509113"/>
            </a:xfrm>
            <a:custGeom>
              <a:avLst/>
              <a:gdLst>
                <a:gd name="connsiteX0" fmla="*/ 0 w 5015345"/>
                <a:gd name="connsiteY0" fmla="*/ 0 h 5732804"/>
                <a:gd name="connsiteX1" fmla="*/ 4009570 w 5015345"/>
                <a:gd name="connsiteY1" fmla="*/ 0 h 5732804"/>
                <a:gd name="connsiteX2" fmla="*/ 4035849 w 5015345"/>
                <a:gd name="connsiteY2" fmla="*/ 23884 h 5732804"/>
                <a:gd name="connsiteX3" fmla="*/ 5015345 w 5015345"/>
                <a:gd name="connsiteY3" fmla="*/ 2388596 h 5732804"/>
                <a:gd name="connsiteX4" fmla="*/ 1671137 w 5015345"/>
                <a:gd name="connsiteY4" fmla="*/ 5732804 h 5732804"/>
                <a:gd name="connsiteX5" fmla="*/ 77089 w 5015345"/>
                <a:gd name="connsiteY5" fmla="*/ 5329176 h 5732804"/>
                <a:gd name="connsiteX6" fmla="*/ 0 w 5015345"/>
                <a:gd name="connsiteY6" fmla="*/ 5282344 h 5732804"/>
                <a:gd name="connsiteX7" fmla="*/ 0 w 5015345"/>
                <a:gd name="connsiteY7" fmla="*/ 0 h 573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5345" h="5732804">
                  <a:moveTo>
                    <a:pt x="0" y="0"/>
                  </a:moveTo>
                  <a:lnTo>
                    <a:pt x="4009570" y="0"/>
                  </a:lnTo>
                  <a:lnTo>
                    <a:pt x="4035849" y="23884"/>
                  </a:lnTo>
                  <a:cubicBezTo>
                    <a:pt x="4641032" y="629067"/>
                    <a:pt x="5015345" y="1465119"/>
                    <a:pt x="5015345" y="2388596"/>
                  </a:cubicBezTo>
                  <a:cubicBezTo>
                    <a:pt x="5015345" y="4235551"/>
                    <a:pt x="3518092" y="5732804"/>
                    <a:pt x="1671137" y="5732804"/>
                  </a:cubicBezTo>
                  <a:cubicBezTo>
                    <a:pt x="1093964" y="5732804"/>
                    <a:pt x="550941" y="5586588"/>
                    <a:pt x="77089" y="5329176"/>
                  </a:cubicBezTo>
                  <a:lnTo>
                    <a:pt x="0" y="5282344"/>
                  </a:lnTo>
                  <a:lnTo>
                    <a:pt x="0" y="0"/>
                  </a:lnTo>
                  <a:close/>
                </a:path>
              </a:pathLst>
            </a:cu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sp>
          <p:nvSpPr>
            <p:cNvPr id="42" name="Freeform: Shape 41">
              <a:extLst>
                <a:ext uri="{FF2B5EF4-FFF2-40B4-BE49-F238E27FC236}">
                  <a16:creationId xmlns:a16="http://schemas.microsoft.com/office/drawing/2014/main" id="{98104672-6B92-155F-FE4F-A6516E1AE4E8}"/>
                </a:ext>
              </a:extLst>
            </p:cNvPr>
            <p:cNvSpPr/>
            <p:nvPr/>
          </p:nvSpPr>
          <p:spPr>
            <a:xfrm>
              <a:off x="0" y="0"/>
              <a:ext cx="4810539" cy="5509113"/>
            </a:xfrm>
            <a:custGeom>
              <a:avLst/>
              <a:gdLst>
                <a:gd name="connsiteX0" fmla="*/ 0 w 5015345"/>
                <a:gd name="connsiteY0" fmla="*/ 0 h 5732804"/>
                <a:gd name="connsiteX1" fmla="*/ 4009570 w 5015345"/>
                <a:gd name="connsiteY1" fmla="*/ 0 h 5732804"/>
                <a:gd name="connsiteX2" fmla="*/ 4035849 w 5015345"/>
                <a:gd name="connsiteY2" fmla="*/ 23884 h 5732804"/>
                <a:gd name="connsiteX3" fmla="*/ 5015345 w 5015345"/>
                <a:gd name="connsiteY3" fmla="*/ 2388596 h 5732804"/>
                <a:gd name="connsiteX4" fmla="*/ 1671137 w 5015345"/>
                <a:gd name="connsiteY4" fmla="*/ 5732804 h 5732804"/>
                <a:gd name="connsiteX5" fmla="*/ 77089 w 5015345"/>
                <a:gd name="connsiteY5" fmla="*/ 5329176 h 5732804"/>
                <a:gd name="connsiteX6" fmla="*/ 0 w 5015345"/>
                <a:gd name="connsiteY6" fmla="*/ 5282344 h 5732804"/>
                <a:gd name="connsiteX7" fmla="*/ 0 w 5015345"/>
                <a:gd name="connsiteY7" fmla="*/ 0 h 573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5345" h="5732804">
                  <a:moveTo>
                    <a:pt x="0" y="0"/>
                  </a:moveTo>
                  <a:lnTo>
                    <a:pt x="4009570" y="0"/>
                  </a:lnTo>
                  <a:lnTo>
                    <a:pt x="4035849" y="23884"/>
                  </a:lnTo>
                  <a:cubicBezTo>
                    <a:pt x="4641032" y="629067"/>
                    <a:pt x="5015345" y="1465119"/>
                    <a:pt x="5015345" y="2388596"/>
                  </a:cubicBezTo>
                  <a:cubicBezTo>
                    <a:pt x="5015345" y="4235551"/>
                    <a:pt x="3518092" y="5732804"/>
                    <a:pt x="1671137" y="5732804"/>
                  </a:cubicBezTo>
                  <a:cubicBezTo>
                    <a:pt x="1093964" y="5732804"/>
                    <a:pt x="550941" y="5586588"/>
                    <a:pt x="77089" y="5329176"/>
                  </a:cubicBezTo>
                  <a:lnTo>
                    <a:pt x="0" y="528234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grpSp>
      <p:grpSp>
        <p:nvGrpSpPr>
          <p:cNvPr id="62" name="Group 61">
            <a:extLst>
              <a:ext uri="{FF2B5EF4-FFF2-40B4-BE49-F238E27FC236}">
                <a16:creationId xmlns:a16="http://schemas.microsoft.com/office/drawing/2014/main" id="{E3B7F8E5-4AEB-75FD-E6E5-DA09F31D27CC}"/>
              </a:ext>
            </a:extLst>
          </p:cNvPr>
          <p:cNvGrpSpPr/>
          <p:nvPr/>
        </p:nvGrpSpPr>
        <p:grpSpPr>
          <a:xfrm>
            <a:off x="832221" y="2086166"/>
            <a:ext cx="1957601" cy="2007229"/>
            <a:chOff x="354888" y="412126"/>
            <a:chExt cx="3480179" cy="3568404"/>
          </a:xfrm>
        </p:grpSpPr>
        <p:sp>
          <p:nvSpPr>
            <p:cNvPr id="58" name="TextBox 57">
              <a:extLst>
                <a:ext uri="{FF2B5EF4-FFF2-40B4-BE49-F238E27FC236}">
                  <a16:creationId xmlns:a16="http://schemas.microsoft.com/office/drawing/2014/main" id="{5429BCEE-2C76-20CB-CEF3-3316EA214E57}"/>
                </a:ext>
              </a:extLst>
            </p:cNvPr>
            <p:cNvSpPr txBox="1"/>
            <p:nvPr/>
          </p:nvSpPr>
          <p:spPr>
            <a:xfrm>
              <a:off x="354888" y="1600393"/>
              <a:ext cx="3480179" cy="2380137"/>
            </a:xfrm>
            <a:prstGeom prst="rect">
              <a:avLst/>
            </a:prstGeom>
            <a:noFill/>
          </p:spPr>
          <p:txBody>
            <a:bodyPr wrap="square" rtlCol="0">
              <a:spAutoFit/>
            </a:bodyPr>
            <a:lstStyle/>
            <a:p>
              <a:pPr algn="ctr"/>
              <a:r>
                <a:rPr lang="en-US" altLang="ko-KR" sz="4050" dirty="0">
                  <a:solidFill>
                    <a:schemeClr val="bg1"/>
                  </a:solidFill>
                  <a:latin typeface="Georgia" panose="02040502050405020303" pitchFamily="18" charset="0"/>
                  <a:cs typeface="Arial" panose="020B0604020202020204" pitchFamily="34" charset="0"/>
                </a:rPr>
                <a:t>Thank You  </a:t>
              </a:r>
              <a:endParaRPr lang="ko-KR" altLang="en-US" sz="4050" dirty="0">
                <a:solidFill>
                  <a:schemeClr val="bg1"/>
                </a:solidFill>
                <a:latin typeface="Georgia" panose="02040502050405020303" pitchFamily="18" charset="0"/>
                <a:cs typeface="Arial" panose="020B0604020202020204" pitchFamily="34" charset="0"/>
              </a:endParaRPr>
            </a:p>
          </p:txBody>
        </p:sp>
        <p:pic>
          <p:nvPicPr>
            <p:cNvPr id="61" name="Graphic 60" descr="Handshake">
              <a:extLst>
                <a:ext uri="{FF2B5EF4-FFF2-40B4-BE49-F238E27FC236}">
                  <a16:creationId xmlns:a16="http://schemas.microsoft.com/office/drawing/2014/main" id="{08D6B091-658E-8969-F62C-CB7F18DD7E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048" y="412126"/>
              <a:ext cx="1537858" cy="1537858"/>
            </a:xfrm>
            <a:prstGeom prst="rect">
              <a:avLst/>
            </a:prstGeom>
          </p:spPr>
        </p:pic>
      </p:grpSp>
      <p:grpSp>
        <p:nvGrpSpPr>
          <p:cNvPr id="65" name="Group 64">
            <a:extLst>
              <a:ext uri="{FF2B5EF4-FFF2-40B4-BE49-F238E27FC236}">
                <a16:creationId xmlns:a16="http://schemas.microsoft.com/office/drawing/2014/main" id="{D31B9837-BD9C-423D-8675-FAB4D9AC5259}"/>
              </a:ext>
            </a:extLst>
          </p:cNvPr>
          <p:cNvGrpSpPr/>
          <p:nvPr/>
        </p:nvGrpSpPr>
        <p:grpSpPr>
          <a:xfrm>
            <a:off x="4900994" y="1050106"/>
            <a:ext cx="2431984" cy="514350"/>
            <a:chOff x="6134967" y="723855"/>
            <a:chExt cx="4323526" cy="914400"/>
          </a:xfrm>
        </p:grpSpPr>
        <p:grpSp>
          <p:nvGrpSpPr>
            <p:cNvPr id="56" name="Group 55">
              <a:extLst>
                <a:ext uri="{FF2B5EF4-FFF2-40B4-BE49-F238E27FC236}">
                  <a16:creationId xmlns:a16="http://schemas.microsoft.com/office/drawing/2014/main" id="{024D0F39-FB25-CB7C-0B63-3F12009E3DD8}"/>
                </a:ext>
              </a:extLst>
            </p:cNvPr>
            <p:cNvGrpSpPr/>
            <p:nvPr/>
          </p:nvGrpSpPr>
          <p:grpSpPr>
            <a:xfrm>
              <a:off x="6134967" y="723855"/>
              <a:ext cx="914400" cy="914400"/>
              <a:chOff x="6262257" y="723855"/>
              <a:chExt cx="914400" cy="914400"/>
            </a:xfrm>
          </p:grpSpPr>
          <p:sp>
            <p:nvSpPr>
              <p:cNvPr id="44" name="Oval 43">
                <a:extLst>
                  <a:ext uri="{FF2B5EF4-FFF2-40B4-BE49-F238E27FC236}">
                    <a16:creationId xmlns:a16="http://schemas.microsoft.com/office/drawing/2014/main" id="{5679D9F3-5E79-D261-1B82-2954F87CE23B}"/>
                  </a:ext>
                </a:extLst>
              </p:cNvPr>
              <p:cNvSpPr/>
              <p:nvPr/>
            </p:nvSpPr>
            <p:spPr>
              <a:xfrm>
                <a:off x="6262257" y="723855"/>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9" name="Graphic 48" descr="Home">
                <a:extLst>
                  <a:ext uri="{FF2B5EF4-FFF2-40B4-BE49-F238E27FC236}">
                    <a16:creationId xmlns:a16="http://schemas.microsoft.com/office/drawing/2014/main" id="{444AD739-5A0B-A803-EA04-CB36037E09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41606" y="803204"/>
                <a:ext cx="755703" cy="755703"/>
              </a:xfrm>
              <a:prstGeom prst="rect">
                <a:avLst/>
              </a:prstGeom>
            </p:spPr>
          </p:pic>
        </p:grpSp>
        <p:sp>
          <p:nvSpPr>
            <p:cNvPr id="59" name="TextBox 58">
              <a:extLst>
                <a:ext uri="{FF2B5EF4-FFF2-40B4-BE49-F238E27FC236}">
                  <a16:creationId xmlns:a16="http://schemas.microsoft.com/office/drawing/2014/main" id="{7F6AA230-0022-A985-2282-B3406A578E33}"/>
                </a:ext>
              </a:extLst>
            </p:cNvPr>
            <p:cNvSpPr txBox="1"/>
            <p:nvPr/>
          </p:nvSpPr>
          <p:spPr>
            <a:xfrm>
              <a:off x="7423624" y="931302"/>
              <a:ext cx="3034869" cy="499509"/>
            </a:xfrm>
            <a:prstGeom prst="rect">
              <a:avLst/>
            </a:prstGeom>
            <a:blipFill>
              <a:blip r:embed="rId7"/>
              <a:tile tx="0" ty="0" sx="100000" sy="100000" flip="none" algn="tl"/>
            </a:blipFill>
          </p:spPr>
          <p:txBody>
            <a:bodyPr wrap="square" lIns="0" tIns="0" rIns="0" bIns="0" rtlCol="0" anchor="ctr">
              <a:spAutoFit/>
            </a:bodyPr>
            <a:lstStyle/>
            <a:p>
              <a:pPr defTabSz="685784">
                <a:spcBef>
                  <a:spcPts val="338"/>
                </a:spcBef>
                <a:defRPr/>
              </a:pPr>
              <a:r>
                <a:rPr lang="en-US" sz="788" b="1" dirty="0">
                  <a:solidFill>
                    <a:schemeClr val="tx1">
                      <a:lumMod val="95000"/>
                      <a:lumOff val="5000"/>
                    </a:schemeClr>
                  </a:solidFill>
                  <a:latin typeface="Georgia" panose="02040502050405020303" pitchFamily="18" charset="0"/>
                </a:rPr>
                <a:t>Address </a:t>
              </a:r>
            </a:p>
            <a:p>
              <a:pPr>
                <a:spcBef>
                  <a:spcPts val="338"/>
                </a:spcBef>
              </a:pPr>
              <a:r>
                <a:rPr lang="en-US" sz="788" b="1" dirty="0">
                  <a:solidFill>
                    <a:schemeClr val="tx1">
                      <a:lumMod val="95000"/>
                      <a:lumOff val="5000"/>
                    </a:schemeClr>
                  </a:solidFill>
                  <a:latin typeface="Georgia Pro Light" panose="02040302050405020303" pitchFamily="18" charset="0"/>
                </a:rPr>
                <a:t>Ganga, IIT Madras, Chennai</a:t>
              </a:r>
            </a:p>
          </p:txBody>
        </p:sp>
      </p:grpSp>
      <p:grpSp>
        <p:nvGrpSpPr>
          <p:cNvPr id="66" name="Group 65">
            <a:extLst>
              <a:ext uri="{FF2B5EF4-FFF2-40B4-BE49-F238E27FC236}">
                <a16:creationId xmlns:a16="http://schemas.microsoft.com/office/drawing/2014/main" id="{E1F741C9-2064-8631-624C-22947C8ACA44}"/>
              </a:ext>
            </a:extLst>
          </p:cNvPr>
          <p:cNvGrpSpPr/>
          <p:nvPr/>
        </p:nvGrpSpPr>
        <p:grpSpPr>
          <a:xfrm>
            <a:off x="4900994" y="2314576"/>
            <a:ext cx="2431984" cy="514350"/>
            <a:chOff x="6134967" y="2971800"/>
            <a:chExt cx="4323526" cy="914400"/>
          </a:xfrm>
        </p:grpSpPr>
        <p:grpSp>
          <p:nvGrpSpPr>
            <p:cNvPr id="55" name="Group 54">
              <a:extLst>
                <a:ext uri="{FF2B5EF4-FFF2-40B4-BE49-F238E27FC236}">
                  <a16:creationId xmlns:a16="http://schemas.microsoft.com/office/drawing/2014/main" id="{B366C8FA-C143-B686-F8E2-0FBCABE87D57}"/>
                </a:ext>
              </a:extLst>
            </p:cNvPr>
            <p:cNvGrpSpPr/>
            <p:nvPr/>
          </p:nvGrpSpPr>
          <p:grpSpPr>
            <a:xfrm>
              <a:off x="6134967" y="2971800"/>
              <a:ext cx="914400" cy="914400"/>
              <a:chOff x="6262257" y="2971800"/>
              <a:chExt cx="914400" cy="914400"/>
            </a:xfrm>
          </p:grpSpPr>
          <p:sp>
            <p:nvSpPr>
              <p:cNvPr id="45" name="Oval 44">
                <a:extLst>
                  <a:ext uri="{FF2B5EF4-FFF2-40B4-BE49-F238E27FC236}">
                    <a16:creationId xmlns:a16="http://schemas.microsoft.com/office/drawing/2014/main" id="{45255E15-A79C-0608-DBED-3184859A234F}"/>
                  </a:ext>
                </a:extLst>
              </p:cNvPr>
              <p:cNvSpPr/>
              <p:nvPr/>
            </p:nvSpPr>
            <p:spPr>
              <a:xfrm>
                <a:off x="6262257" y="29718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1" name="Graphic 50" descr="Receiver">
                <a:extLst>
                  <a:ext uri="{FF2B5EF4-FFF2-40B4-BE49-F238E27FC236}">
                    <a16:creationId xmlns:a16="http://schemas.microsoft.com/office/drawing/2014/main" id="{D16DEA0F-F947-3A53-A529-6BDC5FEC51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75956" y="3085499"/>
                <a:ext cx="687003" cy="687003"/>
              </a:xfrm>
              <a:prstGeom prst="rect">
                <a:avLst/>
              </a:prstGeom>
            </p:spPr>
          </p:pic>
        </p:grpSp>
        <p:sp>
          <p:nvSpPr>
            <p:cNvPr id="63" name="TextBox 62">
              <a:extLst>
                <a:ext uri="{FF2B5EF4-FFF2-40B4-BE49-F238E27FC236}">
                  <a16:creationId xmlns:a16="http://schemas.microsoft.com/office/drawing/2014/main" id="{64D394A9-7E41-FDB3-1502-A2C8C56DFEF9}"/>
                </a:ext>
              </a:extLst>
            </p:cNvPr>
            <p:cNvSpPr txBox="1"/>
            <p:nvPr/>
          </p:nvSpPr>
          <p:spPr>
            <a:xfrm>
              <a:off x="7423624" y="3179247"/>
              <a:ext cx="3034869" cy="499509"/>
            </a:xfrm>
            <a:prstGeom prst="rect">
              <a:avLst/>
            </a:prstGeom>
            <a:blipFill>
              <a:blip r:embed="rId7"/>
              <a:tile tx="0" ty="0" sx="100000" sy="100000" flip="none" algn="tl"/>
            </a:blipFill>
          </p:spPr>
          <p:txBody>
            <a:bodyPr wrap="square" lIns="0" tIns="0" rIns="0" bIns="0" rtlCol="0" anchor="ctr">
              <a:spAutoFit/>
            </a:bodyPr>
            <a:lstStyle/>
            <a:p>
              <a:pPr defTabSz="685784">
                <a:spcBef>
                  <a:spcPts val="338"/>
                </a:spcBef>
                <a:defRPr/>
              </a:pPr>
              <a:r>
                <a:rPr lang="en-US" sz="788" b="1" dirty="0">
                  <a:solidFill>
                    <a:schemeClr val="tx1">
                      <a:lumMod val="95000"/>
                      <a:lumOff val="5000"/>
                    </a:schemeClr>
                  </a:solidFill>
                  <a:latin typeface="Georgia" panose="02040502050405020303" pitchFamily="18" charset="0"/>
                </a:rPr>
                <a:t>Contact Number </a:t>
              </a:r>
            </a:p>
            <a:p>
              <a:pPr>
                <a:spcBef>
                  <a:spcPts val="338"/>
                </a:spcBef>
              </a:pPr>
              <a:r>
                <a:rPr lang="en-US" sz="788" b="1" dirty="0">
                  <a:solidFill>
                    <a:schemeClr val="tx1">
                      <a:lumMod val="95000"/>
                      <a:lumOff val="5000"/>
                    </a:schemeClr>
                  </a:solidFill>
                  <a:latin typeface="Georgia Pro Light" panose="02040302050405020303" pitchFamily="18" charset="0"/>
                </a:rPr>
                <a:t>8167852296</a:t>
              </a:r>
            </a:p>
          </p:txBody>
        </p:sp>
      </p:grpSp>
      <p:grpSp>
        <p:nvGrpSpPr>
          <p:cNvPr id="67" name="Group 66">
            <a:extLst>
              <a:ext uri="{FF2B5EF4-FFF2-40B4-BE49-F238E27FC236}">
                <a16:creationId xmlns:a16="http://schemas.microsoft.com/office/drawing/2014/main" id="{FB0F9FAE-E644-AFF6-F7A3-B373DCB9FF05}"/>
              </a:ext>
            </a:extLst>
          </p:cNvPr>
          <p:cNvGrpSpPr/>
          <p:nvPr/>
        </p:nvGrpSpPr>
        <p:grpSpPr>
          <a:xfrm>
            <a:off x="4900994" y="3579045"/>
            <a:ext cx="2431984" cy="514350"/>
            <a:chOff x="6134967" y="5219746"/>
            <a:chExt cx="4323526" cy="914400"/>
          </a:xfrm>
        </p:grpSpPr>
        <p:grpSp>
          <p:nvGrpSpPr>
            <p:cNvPr id="54" name="Group 53">
              <a:extLst>
                <a:ext uri="{FF2B5EF4-FFF2-40B4-BE49-F238E27FC236}">
                  <a16:creationId xmlns:a16="http://schemas.microsoft.com/office/drawing/2014/main" id="{D371744A-6DB6-CB28-03D3-A007B8A14589}"/>
                </a:ext>
              </a:extLst>
            </p:cNvPr>
            <p:cNvGrpSpPr/>
            <p:nvPr/>
          </p:nvGrpSpPr>
          <p:grpSpPr>
            <a:xfrm>
              <a:off x="6134967" y="5219746"/>
              <a:ext cx="914400" cy="914400"/>
              <a:chOff x="6262257" y="5219746"/>
              <a:chExt cx="914400" cy="914400"/>
            </a:xfrm>
          </p:grpSpPr>
          <p:sp>
            <p:nvSpPr>
              <p:cNvPr id="46" name="Oval 45">
                <a:extLst>
                  <a:ext uri="{FF2B5EF4-FFF2-40B4-BE49-F238E27FC236}">
                    <a16:creationId xmlns:a16="http://schemas.microsoft.com/office/drawing/2014/main" id="{8C129C05-7933-1D1A-CC7E-F29FCEF77322}"/>
                  </a:ext>
                </a:extLst>
              </p:cNvPr>
              <p:cNvSpPr/>
              <p:nvPr/>
            </p:nvSpPr>
            <p:spPr>
              <a:xfrm>
                <a:off x="6262257" y="5219746"/>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3" name="Graphic 52" descr="Email">
                <a:extLst>
                  <a:ext uri="{FF2B5EF4-FFF2-40B4-BE49-F238E27FC236}">
                    <a16:creationId xmlns:a16="http://schemas.microsoft.com/office/drawing/2014/main" id="{A82EE379-7822-F0A9-5A4D-4D7283B289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5956" y="5333445"/>
                <a:ext cx="687003" cy="687003"/>
              </a:xfrm>
              <a:prstGeom prst="rect">
                <a:avLst/>
              </a:prstGeom>
            </p:spPr>
          </p:pic>
        </p:grpSp>
        <p:sp>
          <p:nvSpPr>
            <p:cNvPr id="64" name="TextBox 63">
              <a:extLst>
                <a:ext uri="{FF2B5EF4-FFF2-40B4-BE49-F238E27FC236}">
                  <a16:creationId xmlns:a16="http://schemas.microsoft.com/office/drawing/2014/main" id="{2F3166F6-2ECA-1467-AAE7-801223828A32}"/>
                </a:ext>
              </a:extLst>
            </p:cNvPr>
            <p:cNvSpPr txBox="1"/>
            <p:nvPr/>
          </p:nvSpPr>
          <p:spPr>
            <a:xfrm>
              <a:off x="7423624" y="5427193"/>
              <a:ext cx="3034869" cy="499509"/>
            </a:xfrm>
            <a:prstGeom prst="rect">
              <a:avLst/>
            </a:prstGeom>
            <a:blipFill>
              <a:blip r:embed="rId7"/>
              <a:tile tx="0" ty="0" sx="100000" sy="100000" flip="none" algn="tl"/>
            </a:blipFill>
          </p:spPr>
          <p:txBody>
            <a:bodyPr wrap="square" lIns="0" tIns="0" rIns="0" bIns="0" rtlCol="0" anchor="ctr">
              <a:spAutoFit/>
            </a:bodyPr>
            <a:lstStyle/>
            <a:p>
              <a:pPr defTabSz="685784">
                <a:spcBef>
                  <a:spcPts val="338"/>
                </a:spcBef>
                <a:defRPr/>
              </a:pPr>
              <a:r>
                <a:rPr lang="en-US" sz="788" b="1" dirty="0">
                  <a:solidFill>
                    <a:schemeClr val="tx1">
                      <a:lumMod val="95000"/>
                      <a:lumOff val="5000"/>
                    </a:schemeClr>
                  </a:solidFill>
                  <a:latin typeface="Georgia" panose="02040502050405020303" pitchFamily="18" charset="0"/>
                </a:rPr>
                <a:t>Email </a:t>
              </a:r>
            </a:p>
            <a:p>
              <a:pPr>
                <a:spcBef>
                  <a:spcPts val="338"/>
                </a:spcBef>
              </a:pPr>
              <a:r>
                <a:rPr lang="en-US" sz="788" b="1" dirty="0">
                  <a:solidFill>
                    <a:schemeClr val="tx1">
                      <a:lumMod val="95000"/>
                      <a:lumOff val="5000"/>
                    </a:schemeClr>
                  </a:solidFill>
                  <a:latin typeface="Georgia Pro Light" panose="02040302050405020303" pitchFamily="18" charset="0"/>
                </a:rPr>
                <a:t>ee18b108@smail.iitm.ac.in </a:t>
              </a:r>
            </a:p>
          </p:txBody>
        </p:sp>
      </p:grpSp>
    </p:spTree>
    <p:extLst>
      <p:ext uri="{BB962C8B-B14F-4D97-AF65-F5344CB8AC3E}">
        <p14:creationId xmlns:p14="http://schemas.microsoft.com/office/powerpoint/2010/main" val="148299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down)">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200"/>
              <a:buFont typeface="Calibri"/>
              <a:buNone/>
            </a:pPr>
            <a:r>
              <a:rPr lang="en-IN" sz="4400" b="1" i="0" u="none" strike="noStrike" baseline="0" dirty="0">
                <a:latin typeface="Algerian" panose="04020705040A02060702" pitchFamily="82" charset="0"/>
              </a:rPr>
              <a:t>INTRODUCTION</a:t>
            </a:r>
            <a:endParaRPr dirty="0"/>
          </a:p>
        </p:txBody>
      </p:sp>
      <p:sp>
        <p:nvSpPr>
          <p:cNvPr id="286" name="Google Shape;286;p34"/>
          <p:cNvSpPr txBox="1">
            <a:spLocks noGrp="1"/>
          </p:cNvSpPr>
          <p:nvPr>
            <p:ph type="body" idx="1"/>
          </p:nvPr>
        </p:nvSpPr>
        <p:spPr>
          <a:xfrm>
            <a:off x="3663753" y="1328996"/>
            <a:ext cx="4608512" cy="50550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5"/>
              </a:buClr>
              <a:buSzPts val="2800"/>
              <a:buNone/>
            </a:pPr>
            <a:r>
              <a:rPr lang="en" dirty="0">
                <a:solidFill>
                  <a:schemeClr val="accent2">
                    <a:lumMod val="50000"/>
                  </a:schemeClr>
                </a:solidFill>
              </a:rPr>
              <a:t>NLP to classify Vulnerability</a:t>
            </a:r>
            <a:endParaRPr dirty="0">
              <a:solidFill>
                <a:schemeClr val="accent2">
                  <a:lumMod val="50000"/>
                </a:schemeClr>
              </a:solidFill>
            </a:endParaRPr>
          </a:p>
        </p:txBody>
      </p:sp>
      <p:sp>
        <p:nvSpPr>
          <p:cNvPr id="287" name="Google Shape;287;p34"/>
          <p:cNvSpPr txBox="1">
            <a:spLocks noGrp="1"/>
          </p:cNvSpPr>
          <p:nvPr>
            <p:ph type="body" idx="2"/>
          </p:nvPr>
        </p:nvSpPr>
        <p:spPr>
          <a:xfrm>
            <a:off x="4067944" y="2459046"/>
            <a:ext cx="4608512" cy="2003544"/>
          </a:xfrm>
          <a:prstGeom prst="rect">
            <a:avLst/>
          </a:prstGeom>
          <a:noFill/>
          <a:ln>
            <a:noFill/>
          </a:ln>
        </p:spPr>
        <p:txBody>
          <a:bodyPr spcFirstLastPara="1" wrap="square" lIns="91425" tIns="45700" rIns="91425" bIns="45700" anchor="t" anchorCtr="0">
            <a:noAutofit/>
          </a:bodyPr>
          <a:lstStyle/>
          <a:p>
            <a:pPr marL="514350" indent="-285750" algn="l">
              <a:buFont typeface="Arial" panose="020B0604020202020204" pitchFamily="34" charset="0"/>
              <a:buChar char="•"/>
            </a:pPr>
            <a:r>
              <a:rPr lang="en-US" sz="1200" b="0" i="0" u="none" strike="noStrike" baseline="0" dirty="0">
                <a:solidFill>
                  <a:schemeClr val="tx1">
                    <a:lumMod val="50000"/>
                  </a:schemeClr>
                </a:solidFill>
                <a:highlight>
                  <a:srgbClr val="C0C0C0"/>
                </a:highlight>
                <a:latin typeface="Bahnschrift SemiBold SemiConden" panose="020B0502040204020203" pitchFamily="34" charset="0"/>
              </a:rPr>
              <a:t>This Project is part of my Dual Degree Project for the FY 2022-2023. It’s been guided and graded by </a:t>
            </a:r>
            <a:r>
              <a:rPr lang="en-US" sz="1200" b="1" i="0" u="none" strike="noStrike" baseline="0" dirty="0">
                <a:solidFill>
                  <a:schemeClr val="tx1">
                    <a:lumMod val="50000"/>
                  </a:schemeClr>
                </a:solidFill>
                <a:highlight>
                  <a:srgbClr val="C0C0C0"/>
                </a:highlight>
                <a:latin typeface="Bahnschrift SemiBold SemiConden" panose="020B0502040204020203" pitchFamily="34" charset="0"/>
              </a:rPr>
              <a:t>Prof. Gaurav Raina</a:t>
            </a:r>
            <a:r>
              <a:rPr lang="en-US" sz="1200" b="0" i="0" u="none" strike="noStrike" baseline="0" dirty="0">
                <a:solidFill>
                  <a:schemeClr val="tx1">
                    <a:lumMod val="50000"/>
                  </a:schemeClr>
                </a:solidFill>
                <a:highlight>
                  <a:srgbClr val="C0C0C0"/>
                </a:highlight>
                <a:latin typeface="Bahnschrift SemiBold SemiConden" panose="020B0502040204020203" pitchFamily="34" charset="0"/>
              </a:rPr>
              <a:t>. It is being assigned by </a:t>
            </a:r>
            <a:r>
              <a:rPr lang="en-US" sz="1200" b="1" i="0" u="none" strike="noStrike" baseline="0" dirty="0">
                <a:solidFill>
                  <a:schemeClr val="tx1">
                    <a:lumMod val="50000"/>
                  </a:schemeClr>
                </a:solidFill>
                <a:highlight>
                  <a:srgbClr val="C0C0C0"/>
                </a:highlight>
                <a:latin typeface="Bahnschrift SemiBold SemiConden" panose="020B0502040204020203" pitchFamily="34" charset="0"/>
              </a:rPr>
              <a:t>Cyber Security Works </a:t>
            </a:r>
            <a:r>
              <a:rPr lang="en-US" sz="1200" b="0" i="0" u="none" strike="noStrike" baseline="0" dirty="0">
                <a:solidFill>
                  <a:schemeClr val="tx1">
                    <a:lumMod val="50000"/>
                  </a:schemeClr>
                </a:solidFill>
                <a:highlight>
                  <a:srgbClr val="C0C0C0"/>
                </a:highlight>
                <a:latin typeface="Bahnschrift SemiBold SemiConden" panose="020B0502040204020203" pitchFamily="34" charset="0"/>
              </a:rPr>
              <a:t>and is done under the company as an internship.</a:t>
            </a:r>
          </a:p>
          <a:p>
            <a:pPr marL="228600" indent="0" algn="l"/>
            <a:endParaRPr lang="en-US" sz="1200" b="0" i="0" u="none" strike="noStrike" baseline="0" dirty="0">
              <a:solidFill>
                <a:schemeClr val="tx1">
                  <a:lumMod val="50000"/>
                </a:schemeClr>
              </a:solidFill>
              <a:highlight>
                <a:srgbClr val="C0C0C0"/>
              </a:highlight>
              <a:latin typeface="Bahnschrift SemiBold SemiConden" panose="020B0502040204020203" pitchFamily="34" charset="0"/>
            </a:endParaRPr>
          </a:p>
          <a:p>
            <a:pPr marL="514350" indent="-285750" algn="l">
              <a:buFont typeface="Arial" panose="020B0604020202020204" pitchFamily="34" charset="0"/>
              <a:buChar char="•"/>
            </a:pPr>
            <a:r>
              <a:rPr lang="en-US" sz="1200" b="0" i="0" u="none" strike="noStrike" baseline="0" dirty="0">
                <a:solidFill>
                  <a:schemeClr val="tx1">
                    <a:lumMod val="50000"/>
                  </a:schemeClr>
                </a:solidFill>
                <a:highlight>
                  <a:srgbClr val="C0C0C0"/>
                </a:highlight>
                <a:latin typeface="Bahnschrift SemiBold SemiConden" panose="020B0502040204020203" pitchFamily="34" charset="0"/>
              </a:rPr>
              <a:t>The Project is to satisfy the need for an automated framework to identify “Vulnerability type” or the “CWE” from the CVE description of Vulnerability of publicly disclosed official databases such as NVD/MITRE.</a:t>
            </a:r>
            <a:endParaRPr lang="en-US" sz="1200" dirty="0">
              <a:solidFill>
                <a:schemeClr val="tx1">
                  <a:lumMod val="50000"/>
                </a:schemeClr>
              </a:solidFill>
              <a:highlight>
                <a:srgbClr val="C0C0C0"/>
              </a:highlight>
              <a:latin typeface="Bahnschrift SemiBold SemiConden"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267"/>
        <p:cNvGrpSpPr/>
        <p:nvPr/>
      </p:nvGrpSpPr>
      <p:grpSpPr>
        <a:xfrm>
          <a:off x="0" y="0"/>
          <a:ext cx="0" cy="0"/>
          <a:chOff x="0" y="0"/>
          <a:chExt cx="0" cy="0"/>
        </a:xfrm>
      </p:grpSpPr>
      <p:sp>
        <p:nvSpPr>
          <p:cNvPr id="268" name="Google Shape;268;p32"/>
          <p:cNvSpPr txBox="1">
            <a:spLocks noGrp="1"/>
          </p:cNvSpPr>
          <p:nvPr>
            <p:ph type="title"/>
          </p:nvPr>
        </p:nvSpPr>
        <p:spPr>
          <a:xfrm>
            <a:off x="1857798" y="915566"/>
            <a:ext cx="6829002"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200"/>
              <a:buFont typeface="Calibri"/>
              <a:buNone/>
            </a:pPr>
            <a:r>
              <a:rPr lang="en-IN" sz="2800" b="1" i="0" u="none" strike="noStrike" baseline="0" dirty="0">
                <a:solidFill>
                  <a:schemeClr val="tx2"/>
                </a:solidFill>
                <a:highlight>
                  <a:srgbClr val="808000"/>
                </a:highlight>
                <a:latin typeface="Algerian" panose="04020705040A02060702" pitchFamily="82" charset="0"/>
              </a:rPr>
              <a:t>Problem Statement</a:t>
            </a:r>
            <a:endParaRPr sz="2800" b="1" dirty="0">
              <a:solidFill>
                <a:schemeClr val="tx2"/>
              </a:solidFill>
              <a:highlight>
                <a:srgbClr val="808000"/>
              </a:highlight>
              <a:latin typeface="Algerian" panose="04020705040A02060702" pitchFamily="82" charset="0"/>
            </a:endParaRPr>
          </a:p>
        </p:txBody>
      </p:sp>
      <p:sp>
        <p:nvSpPr>
          <p:cNvPr id="269" name="Google Shape;269;p32"/>
          <p:cNvSpPr txBox="1">
            <a:spLocks noGrp="1"/>
          </p:cNvSpPr>
          <p:nvPr>
            <p:ph type="body" idx="1"/>
          </p:nvPr>
        </p:nvSpPr>
        <p:spPr>
          <a:xfrm>
            <a:off x="1702904" y="2073964"/>
            <a:ext cx="7348331" cy="1994453"/>
          </a:xfrm>
          <a:prstGeom prst="rect">
            <a:avLst/>
          </a:prstGeom>
          <a:noFill/>
          <a:ln>
            <a:noFill/>
          </a:ln>
        </p:spPr>
        <p:txBody>
          <a:bodyPr spcFirstLastPara="1" wrap="square" lIns="91425" tIns="45700" rIns="91425" bIns="45700" anchor="t" anchorCtr="0">
            <a:noAutofit/>
          </a:bodyPr>
          <a:lstStyle/>
          <a:p>
            <a:pPr>
              <a:buFont typeface="Arial" panose="020B0604020202020204" pitchFamily="34" charset="0"/>
              <a:buChar char="•"/>
            </a:pPr>
            <a:r>
              <a:rPr lang="en-US" sz="1400" b="1" i="0" u="none" strike="noStrike" baseline="0" dirty="0">
                <a:solidFill>
                  <a:schemeClr val="bg1"/>
                </a:solidFill>
                <a:highlight>
                  <a:srgbClr val="808080"/>
                </a:highlight>
                <a:latin typeface="+mn-lt"/>
              </a:rPr>
              <a:t>The Risk Based Vulnerability Management approach benefits hugely from identification of the Vulnerability Type and the Weakness CWE assigned to any Vulnerability (CVE) disclosed to the public view. CSW has also been developing an automated solution to map CVE IDs to the MITRE ATTCK Framework.</a:t>
            </a:r>
          </a:p>
          <a:p>
            <a:endParaRPr lang="en-US" sz="1400" b="1" i="0" u="none" strike="noStrike" baseline="0" dirty="0">
              <a:solidFill>
                <a:schemeClr val="bg1"/>
              </a:solidFill>
              <a:highlight>
                <a:srgbClr val="808080"/>
              </a:highlight>
              <a:latin typeface="+mn-lt"/>
            </a:endParaRPr>
          </a:p>
          <a:p>
            <a:pPr>
              <a:buFont typeface="Arial" panose="020B0604020202020204" pitchFamily="34" charset="0"/>
              <a:buChar char="•"/>
            </a:pPr>
            <a:r>
              <a:rPr lang="en-US" sz="1400" b="1" i="0" u="none" strike="noStrike" baseline="0" dirty="0">
                <a:solidFill>
                  <a:schemeClr val="bg1"/>
                </a:solidFill>
                <a:highlight>
                  <a:srgbClr val="808080"/>
                </a:highlight>
                <a:latin typeface="+mn-lt"/>
              </a:rPr>
              <a:t>To support the mapping solution, we need to identify the “Vulnerability Type” or the “CWE” from the CVE description. However, the said information is lacking, inaccurate or delayed in the publicly available official databases such as </a:t>
            </a:r>
            <a:r>
              <a:rPr lang="en-IN" sz="1400" b="1" i="0" u="none" strike="noStrike" baseline="0" dirty="0">
                <a:solidFill>
                  <a:schemeClr val="bg1"/>
                </a:solidFill>
                <a:highlight>
                  <a:srgbClr val="808080"/>
                </a:highlight>
                <a:latin typeface="+mn-lt"/>
              </a:rPr>
              <a:t>NVD/MITRE. </a:t>
            </a:r>
            <a:r>
              <a:rPr lang="en-US" sz="1400" b="1" i="0" u="none" strike="noStrike" baseline="0" dirty="0">
                <a:solidFill>
                  <a:schemeClr val="bg1"/>
                </a:solidFill>
                <a:highlight>
                  <a:srgbClr val="808080"/>
                </a:highlight>
                <a:latin typeface="+mn-lt"/>
              </a:rPr>
              <a:t>Thus there’s need for an automated framework to identify </a:t>
            </a:r>
            <a:r>
              <a:rPr lang="en-IN" sz="1400" b="1" i="0" u="none" strike="noStrike" baseline="0" dirty="0">
                <a:solidFill>
                  <a:schemeClr val="bg1"/>
                </a:solidFill>
                <a:highlight>
                  <a:srgbClr val="808080"/>
                </a:highlight>
                <a:latin typeface="+mn-lt"/>
              </a:rPr>
              <a:t>the above features.</a:t>
            </a:r>
            <a:endParaRPr sz="1400" b="1" dirty="0">
              <a:solidFill>
                <a:schemeClr val="bg1"/>
              </a:solidFill>
              <a:highlight>
                <a:srgbClr val="808080"/>
              </a:highlight>
              <a:latin typeface="+mn-lt"/>
            </a:endParaRPr>
          </a:p>
        </p:txBody>
      </p:sp>
    </p:spTree>
    <p:extLst>
      <p:ext uri="{BB962C8B-B14F-4D97-AF65-F5344CB8AC3E}">
        <p14:creationId xmlns:p14="http://schemas.microsoft.com/office/powerpoint/2010/main" val="368854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10F2-363F-982E-FFD0-9E6552379A7A}"/>
              </a:ext>
            </a:extLst>
          </p:cNvPr>
          <p:cNvSpPr>
            <a:spLocks noGrp="1"/>
          </p:cNvSpPr>
          <p:nvPr>
            <p:ph type="title"/>
          </p:nvPr>
        </p:nvSpPr>
        <p:spPr/>
        <p:txBody>
          <a:bodyPr/>
          <a:lstStyle/>
          <a:p>
            <a:r>
              <a:rPr lang="en-US" dirty="0">
                <a:solidFill>
                  <a:schemeClr val="accent1">
                    <a:lumMod val="20000"/>
                    <a:lumOff val="80000"/>
                  </a:schemeClr>
                </a:solidFill>
              </a:rPr>
              <a:t>What is CVE?</a:t>
            </a:r>
            <a:endParaRPr lang="en-IN" dirty="0">
              <a:solidFill>
                <a:schemeClr val="accent1">
                  <a:lumMod val="20000"/>
                  <a:lumOff val="80000"/>
                </a:schemeClr>
              </a:solidFill>
            </a:endParaRPr>
          </a:p>
        </p:txBody>
      </p:sp>
      <p:sp>
        <p:nvSpPr>
          <p:cNvPr id="3" name="Text Placeholder 2">
            <a:extLst>
              <a:ext uri="{FF2B5EF4-FFF2-40B4-BE49-F238E27FC236}">
                <a16:creationId xmlns:a16="http://schemas.microsoft.com/office/drawing/2014/main" id="{6FC41004-50E4-67E0-0DD0-7F692EF42E53}"/>
              </a:ext>
            </a:extLst>
          </p:cNvPr>
          <p:cNvSpPr>
            <a:spLocks noGrp="1"/>
          </p:cNvSpPr>
          <p:nvPr>
            <p:ph type="body" idx="1"/>
          </p:nvPr>
        </p:nvSpPr>
        <p:spPr/>
        <p:txBody>
          <a:bodyPr/>
          <a:lstStyle/>
          <a:p>
            <a:pPr marL="571500" indent="-342900">
              <a:buFont typeface="Arial" panose="020B0604020202020204" pitchFamily="34" charset="0"/>
              <a:buChar char="•"/>
            </a:pPr>
            <a:r>
              <a:rPr lang="en-US" sz="1800" i="0" dirty="0">
                <a:solidFill>
                  <a:schemeClr val="tx2"/>
                </a:solidFill>
                <a:effectLst/>
                <a:highlight>
                  <a:srgbClr val="808080"/>
                </a:highlight>
                <a:latin typeface="arial" panose="020B0604020202020204" pitchFamily="34" charset="0"/>
              </a:rPr>
              <a:t>A Security Vulnerability is a weakness, flaw, or error found within a security system that has the potential </a:t>
            </a:r>
            <a:r>
              <a:rPr lang="en-IN" sz="1800" i="0" dirty="0">
                <a:solidFill>
                  <a:schemeClr val="tx2"/>
                </a:solidFill>
                <a:effectLst/>
                <a:highlight>
                  <a:srgbClr val="808080"/>
                </a:highlight>
                <a:latin typeface="arial" panose="020B0604020202020204" pitchFamily="34" charset="0"/>
              </a:rPr>
              <a:t>compromise a secure network.</a:t>
            </a:r>
          </a:p>
          <a:p>
            <a:pPr marL="571500" indent="-342900">
              <a:buFont typeface="Arial" panose="020B0604020202020204" pitchFamily="34" charset="0"/>
              <a:buChar char="•"/>
            </a:pPr>
            <a:r>
              <a:rPr lang="en-US" sz="1800" i="0" dirty="0">
                <a:solidFill>
                  <a:schemeClr val="tx2"/>
                </a:solidFill>
                <a:effectLst/>
                <a:highlight>
                  <a:srgbClr val="808080"/>
                </a:highlight>
                <a:latin typeface="arial" panose="020B0604020202020204" pitchFamily="34" charset="0"/>
              </a:rPr>
              <a:t>Common Vulnerabilities and Exposures (CVE) is a database of publicly disclosed information security issues</a:t>
            </a:r>
            <a:r>
              <a:rPr lang="en-IN" sz="1800" dirty="0">
                <a:solidFill>
                  <a:schemeClr val="tx2"/>
                </a:solidFill>
                <a:highlight>
                  <a:srgbClr val="808080"/>
                </a:highlight>
                <a:latin typeface="arial" panose="020B0604020202020204" pitchFamily="34" charset="0"/>
              </a:rPr>
              <a:t>.</a:t>
            </a:r>
            <a:endParaRPr lang="en-IN" sz="1800" dirty="0">
              <a:solidFill>
                <a:schemeClr val="tx2"/>
              </a:solidFill>
              <a:highlight>
                <a:srgbClr val="808080"/>
              </a:highlight>
            </a:endParaRPr>
          </a:p>
        </p:txBody>
      </p:sp>
    </p:spTree>
    <p:extLst>
      <p:ext uri="{BB962C8B-B14F-4D97-AF65-F5344CB8AC3E}">
        <p14:creationId xmlns:p14="http://schemas.microsoft.com/office/powerpoint/2010/main" val="2320437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43F7-37BB-C5B5-193E-8B2F4F3F06E0}"/>
              </a:ext>
            </a:extLst>
          </p:cNvPr>
          <p:cNvSpPr>
            <a:spLocks noGrp="1"/>
          </p:cNvSpPr>
          <p:nvPr>
            <p:ph type="title"/>
          </p:nvPr>
        </p:nvSpPr>
        <p:spPr/>
        <p:txBody>
          <a:bodyPr/>
          <a:lstStyle/>
          <a:p>
            <a:r>
              <a:rPr lang="en-US" dirty="0">
                <a:solidFill>
                  <a:schemeClr val="accent6">
                    <a:lumMod val="50000"/>
                  </a:schemeClr>
                </a:solidFill>
              </a:rPr>
              <a:t>Vulnerability Types</a:t>
            </a:r>
            <a:endParaRPr lang="en-IN" dirty="0">
              <a:solidFill>
                <a:schemeClr val="accent6">
                  <a:lumMod val="50000"/>
                </a:schemeClr>
              </a:solidFill>
            </a:endParaRPr>
          </a:p>
        </p:txBody>
      </p:sp>
      <p:sp>
        <p:nvSpPr>
          <p:cNvPr id="3" name="Text Placeholder 2">
            <a:extLst>
              <a:ext uri="{FF2B5EF4-FFF2-40B4-BE49-F238E27FC236}">
                <a16:creationId xmlns:a16="http://schemas.microsoft.com/office/drawing/2014/main" id="{182E777B-0C52-8FB8-457B-D015B80B6981}"/>
              </a:ext>
            </a:extLst>
          </p:cNvPr>
          <p:cNvSpPr>
            <a:spLocks noGrp="1"/>
          </p:cNvSpPr>
          <p:nvPr>
            <p:ph type="body" idx="1"/>
          </p:nvPr>
        </p:nvSpPr>
        <p:spPr/>
        <p:txBody>
          <a:bodyPr/>
          <a:lstStyle/>
          <a:p>
            <a:pPr marL="571500" indent="-342900">
              <a:buFont typeface="Arial" panose="020B0604020202020204" pitchFamily="34" charset="0"/>
              <a:buChar char="•"/>
            </a:pPr>
            <a:r>
              <a:rPr lang="en-US" sz="1600" dirty="0">
                <a:solidFill>
                  <a:schemeClr val="accent1">
                    <a:lumMod val="75000"/>
                  </a:schemeClr>
                </a:solidFill>
                <a:latin typeface="+mj-lt"/>
              </a:rPr>
              <a:t>There are 14 types of vulnerability that we will be using in this project.</a:t>
            </a:r>
          </a:p>
          <a:p>
            <a:pPr marL="571500" indent="-342900">
              <a:buFont typeface="Arial" panose="020B0604020202020204" pitchFamily="34" charset="0"/>
              <a:buChar char="•"/>
            </a:pPr>
            <a:r>
              <a:rPr lang="en-US" sz="1600" dirty="0">
                <a:solidFill>
                  <a:schemeClr val="accent1">
                    <a:lumMod val="75000"/>
                  </a:schemeClr>
                </a:solidFill>
                <a:latin typeface="+mj-lt"/>
              </a:rPr>
              <a:t>Those are mainly Denial of Service(DoS), Code Execution, Privilege Escalation, Cross-Site Scripting(XSS) and so on.</a:t>
            </a:r>
          </a:p>
          <a:p>
            <a:pPr marL="571500" indent="-342900">
              <a:buFont typeface="Arial" panose="020B0604020202020204" pitchFamily="34" charset="0"/>
              <a:buChar char="•"/>
            </a:pPr>
            <a:r>
              <a:rPr lang="en-US" sz="1600" dirty="0">
                <a:solidFill>
                  <a:schemeClr val="accent1">
                    <a:lumMod val="75000"/>
                  </a:schemeClr>
                </a:solidFill>
                <a:latin typeface="+mj-lt"/>
              </a:rPr>
              <a:t>Denial of Service –an attack meant to shut down a machine or network, making it inaccessible to its intended user.</a:t>
            </a:r>
          </a:p>
          <a:p>
            <a:pPr marL="571500" indent="-342900">
              <a:buFont typeface="Arial" panose="020B0604020202020204" pitchFamily="34" charset="0"/>
              <a:buChar char="•"/>
            </a:pPr>
            <a:r>
              <a:rPr lang="en-US" sz="1600" dirty="0">
                <a:solidFill>
                  <a:schemeClr val="accent1">
                    <a:lumMod val="75000"/>
                  </a:schemeClr>
                </a:solidFill>
                <a:latin typeface="+mj-lt"/>
              </a:rPr>
              <a:t>What happens?-</a:t>
            </a:r>
            <a:r>
              <a:rPr lang="en-IN" sz="1600" dirty="0">
                <a:solidFill>
                  <a:schemeClr val="accent1">
                    <a:lumMod val="75000"/>
                  </a:schemeClr>
                </a:solidFill>
                <a:latin typeface="+mj-lt"/>
              </a:rPr>
              <a:t>Massive slowdown of the servers and overload in machines due to multiple request makes the online site vulnerable.</a:t>
            </a:r>
            <a:endParaRPr lang="en-US" sz="1600" dirty="0">
              <a:solidFill>
                <a:schemeClr val="accent1">
                  <a:lumMod val="75000"/>
                </a:schemeClr>
              </a:solidFill>
              <a:latin typeface="+mj-lt"/>
            </a:endParaRPr>
          </a:p>
        </p:txBody>
      </p:sp>
    </p:spTree>
    <p:extLst>
      <p:ext uri="{BB962C8B-B14F-4D97-AF65-F5344CB8AC3E}">
        <p14:creationId xmlns:p14="http://schemas.microsoft.com/office/powerpoint/2010/main" val="813364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C744-C1D7-1D6F-263D-A420AE70FAA0}"/>
              </a:ext>
            </a:extLst>
          </p:cNvPr>
          <p:cNvSpPr>
            <a:spLocks noGrp="1"/>
          </p:cNvSpPr>
          <p:nvPr>
            <p:ph type="title"/>
          </p:nvPr>
        </p:nvSpPr>
        <p:spPr>
          <a:xfrm>
            <a:off x="972198" y="301950"/>
            <a:ext cx="6829002" cy="857250"/>
          </a:xfrm>
        </p:spPr>
        <p:txBody>
          <a:bodyPr/>
          <a:lstStyle/>
          <a:p>
            <a:pPr algn="ctr"/>
            <a:r>
              <a:rPr lang="en-US" dirty="0">
                <a:solidFill>
                  <a:schemeClr val="tx2">
                    <a:lumMod val="25000"/>
                  </a:schemeClr>
                </a:solidFill>
              </a:rPr>
              <a:t>Source of CVE</a:t>
            </a:r>
            <a:endParaRPr lang="en-IN" dirty="0">
              <a:solidFill>
                <a:schemeClr val="tx2">
                  <a:lumMod val="25000"/>
                </a:schemeClr>
              </a:solidFill>
            </a:endParaRPr>
          </a:p>
        </p:txBody>
      </p:sp>
      <p:sp>
        <p:nvSpPr>
          <p:cNvPr id="3" name="Text Placeholder 2">
            <a:extLst>
              <a:ext uri="{FF2B5EF4-FFF2-40B4-BE49-F238E27FC236}">
                <a16:creationId xmlns:a16="http://schemas.microsoft.com/office/drawing/2014/main" id="{6445057D-A87B-61D1-5E31-B608C3D7EC4D}"/>
              </a:ext>
            </a:extLst>
          </p:cNvPr>
          <p:cNvSpPr>
            <a:spLocks noGrp="1"/>
          </p:cNvSpPr>
          <p:nvPr>
            <p:ph type="body" idx="1"/>
          </p:nvPr>
        </p:nvSpPr>
        <p:spPr>
          <a:xfrm>
            <a:off x="813798" y="1159200"/>
            <a:ext cx="6818658" cy="2960734"/>
          </a:xfrm>
        </p:spPr>
        <p:txBody>
          <a:bodyPr/>
          <a:lstStyle/>
          <a:p>
            <a:pPr marL="571500" indent="-342900" algn="l">
              <a:buFont typeface="Arial" panose="020B0604020202020204" pitchFamily="34" charset="0"/>
              <a:buChar char="•"/>
            </a:pPr>
            <a:r>
              <a:rPr lang="en-US" sz="1800" b="0" i="0" u="none" strike="noStrike" baseline="0" dirty="0">
                <a:solidFill>
                  <a:schemeClr val="tx2">
                    <a:lumMod val="25000"/>
                  </a:schemeClr>
                </a:solidFill>
                <a:latin typeface="+mn-lt"/>
              </a:rPr>
              <a:t>Website: </a:t>
            </a:r>
            <a:r>
              <a:rPr lang="en-IN" sz="1800" b="0" i="0" u="none" strike="noStrike" dirty="0">
                <a:solidFill>
                  <a:schemeClr val="tx2">
                    <a:lumMod val="2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https://www.cvedetails.com</a:t>
            </a:r>
          </a:p>
          <a:p>
            <a:pPr marL="571500" indent="-342900" algn="l">
              <a:buFont typeface="Arial" panose="020B0604020202020204" pitchFamily="34" charset="0"/>
              <a:buChar char="•"/>
            </a:pPr>
            <a:r>
              <a:rPr lang="en-US" sz="1800" b="0" i="0" u="none" strike="noStrike" baseline="0" dirty="0">
                <a:solidFill>
                  <a:schemeClr val="tx2">
                    <a:lumMod val="25000"/>
                  </a:schemeClr>
                </a:solidFill>
                <a:latin typeface="+mn-lt"/>
              </a:rPr>
              <a:t>CVE ID along with details on the CVE is stored in the website.</a:t>
            </a:r>
          </a:p>
          <a:p>
            <a:pPr marL="571500" indent="-342900" algn="l">
              <a:buFont typeface="Arial" panose="020B0604020202020204" pitchFamily="34" charset="0"/>
              <a:buChar char="•"/>
            </a:pPr>
            <a:r>
              <a:rPr lang="en-US" sz="1800" b="0" i="0" u="none" strike="noStrike" baseline="0" dirty="0">
                <a:solidFill>
                  <a:schemeClr val="tx2">
                    <a:lumMod val="25000"/>
                  </a:schemeClr>
                </a:solidFill>
                <a:latin typeface="+mn-lt"/>
              </a:rPr>
              <a:t>A vulnerability is also assigned to the particular CVE, which can be wrong, </a:t>
            </a:r>
            <a:r>
              <a:rPr lang="en-US" sz="1800" dirty="0">
                <a:solidFill>
                  <a:schemeClr val="tx2">
                    <a:lumMod val="25000"/>
                  </a:schemeClr>
                </a:solidFill>
                <a:latin typeface="+mn-lt"/>
              </a:rPr>
              <a:t>thus demands </a:t>
            </a:r>
            <a:r>
              <a:rPr lang="en-US" sz="1800" b="0" i="0" u="none" strike="noStrike" baseline="0" dirty="0">
                <a:solidFill>
                  <a:schemeClr val="tx2">
                    <a:lumMod val="25000"/>
                  </a:schemeClr>
                </a:solidFill>
                <a:latin typeface="+mn-lt"/>
              </a:rPr>
              <a:t>better algorithm and technique.</a:t>
            </a:r>
            <a:endParaRPr lang="en-IN" sz="1800" b="0" i="0" u="none" strike="noStrike" dirty="0">
              <a:solidFill>
                <a:schemeClr val="tx2">
                  <a:lumMod val="2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endParaRPr>
          </a:p>
          <a:p>
            <a:br>
              <a:rPr lang="en-IN" sz="1800" b="0" i="0" dirty="0">
                <a:solidFill>
                  <a:schemeClr val="tx2">
                    <a:lumMod val="25000"/>
                  </a:schemeClr>
                </a:solidFill>
                <a:effectLst/>
                <a:latin typeface="arial" panose="020B0604020202020204" pitchFamily="34" charset="0"/>
              </a:rPr>
            </a:br>
            <a:endParaRPr lang="en-IN" sz="1800" dirty="0">
              <a:solidFill>
                <a:schemeClr val="tx2">
                  <a:lumMod val="25000"/>
                </a:schemeClr>
              </a:solidFill>
            </a:endParaRPr>
          </a:p>
        </p:txBody>
      </p:sp>
      <p:pic>
        <p:nvPicPr>
          <p:cNvPr id="7" name="Picture 6">
            <a:extLst>
              <a:ext uri="{FF2B5EF4-FFF2-40B4-BE49-F238E27FC236}">
                <a16:creationId xmlns:a16="http://schemas.microsoft.com/office/drawing/2014/main" id="{842F904E-C5E9-9B83-9E45-5177FBFA7AA5}"/>
              </a:ext>
            </a:extLst>
          </p:cNvPr>
          <p:cNvPicPr>
            <a:picLocks noChangeAspect="1"/>
          </p:cNvPicPr>
          <p:nvPr/>
        </p:nvPicPr>
        <p:blipFill>
          <a:blip r:embed="rId4"/>
          <a:stretch>
            <a:fillRect/>
          </a:stretch>
        </p:blipFill>
        <p:spPr>
          <a:xfrm>
            <a:off x="748800" y="3672521"/>
            <a:ext cx="8082000" cy="555413"/>
          </a:xfrm>
          <a:prstGeom prst="rect">
            <a:avLst/>
          </a:prstGeom>
        </p:spPr>
      </p:pic>
      <p:pic>
        <p:nvPicPr>
          <p:cNvPr id="9" name="Picture 8">
            <a:extLst>
              <a:ext uri="{FF2B5EF4-FFF2-40B4-BE49-F238E27FC236}">
                <a16:creationId xmlns:a16="http://schemas.microsoft.com/office/drawing/2014/main" id="{EE50D6C9-B894-E3EE-64D9-77EC0DAE79EB}"/>
              </a:ext>
            </a:extLst>
          </p:cNvPr>
          <p:cNvPicPr>
            <a:picLocks noChangeAspect="1"/>
          </p:cNvPicPr>
          <p:nvPr/>
        </p:nvPicPr>
        <p:blipFill>
          <a:blip r:embed="rId5"/>
          <a:stretch>
            <a:fillRect/>
          </a:stretch>
        </p:blipFill>
        <p:spPr>
          <a:xfrm>
            <a:off x="748800" y="4291118"/>
            <a:ext cx="8082000" cy="676882"/>
          </a:xfrm>
          <a:prstGeom prst="rect">
            <a:avLst/>
          </a:prstGeom>
        </p:spPr>
      </p:pic>
    </p:spTree>
    <p:extLst>
      <p:ext uri="{BB962C8B-B14F-4D97-AF65-F5344CB8AC3E}">
        <p14:creationId xmlns:p14="http://schemas.microsoft.com/office/powerpoint/2010/main" val="1757970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36" name="Shape">
            <a:extLst>
              <a:ext uri="{FF2B5EF4-FFF2-40B4-BE49-F238E27FC236}">
                <a16:creationId xmlns:a16="http://schemas.microsoft.com/office/drawing/2014/main" id="{315A80E4-8FEE-4986-A27D-68903EB0F056}"/>
              </a:ext>
            </a:extLst>
          </p:cNvPr>
          <p:cNvSpPr/>
          <p:nvPr/>
        </p:nvSpPr>
        <p:spPr>
          <a:xfrm flipH="1">
            <a:off x="2970007" y="969006"/>
            <a:ext cx="1563624" cy="1563624"/>
          </a:xfrm>
          <a:custGeom>
            <a:avLst/>
            <a:gdLst/>
            <a:ahLst/>
            <a:cxnLst>
              <a:cxn ang="0">
                <a:pos x="wd2" y="hd2"/>
              </a:cxn>
              <a:cxn ang="5400000">
                <a:pos x="wd2" y="hd2"/>
              </a:cxn>
              <a:cxn ang="10800000">
                <a:pos x="wd2" y="hd2"/>
              </a:cxn>
              <a:cxn ang="16200000">
                <a:pos x="wd2" y="hd2"/>
              </a:cxn>
            </a:cxnLst>
            <a:rect l="0" t="0" r="r" b="b"/>
            <a:pathLst>
              <a:path w="21600" h="21600" extrusionOk="0">
                <a:moveTo>
                  <a:pt x="21600" y="2887"/>
                </a:moveTo>
                <a:cubicBezTo>
                  <a:pt x="21600" y="1308"/>
                  <a:pt x="20312" y="0"/>
                  <a:pt x="18713" y="0"/>
                </a:cubicBezTo>
                <a:lnTo>
                  <a:pt x="0" y="0"/>
                </a:lnTo>
                <a:lnTo>
                  <a:pt x="0" y="21600"/>
                </a:lnTo>
                <a:lnTo>
                  <a:pt x="21600" y="21600"/>
                </a:lnTo>
                <a:lnTo>
                  <a:pt x="21600" y="2887"/>
                </a:lnTo>
                <a:close/>
                <a:moveTo>
                  <a:pt x="18713" y="1059"/>
                </a:moveTo>
                <a:cubicBezTo>
                  <a:pt x="19731" y="1059"/>
                  <a:pt x="20562" y="1890"/>
                  <a:pt x="20562" y="2908"/>
                </a:cubicBezTo>
                <a:lnTo>
                  <a:pt x="20562" y="20603"/>
                </a:lnTo>
                <a:lnTo>
                  <a:pt x="16823" y="20603"/>
                </a:lnTo>
                <a:cubicBezTo>
                  <a:pt x="12628" y="20603"/>
                  <a:pt x="8619" y="18942"/>
                  <a:pt x="5670" y="15972"/>
                </a:cubicBezTo>
                <a:lnTo>
                  <a:pt x="5670" y="15972"/>
                </a:lnTo>
                <a:cubicBezTo>
                  <a:pt x="2721" y="13022"/>
                  <a:pt x="1038" y="8993"/>
                  <a:pt x="1038" y="4818"/>
                </a:cubicBezTo>
                <a:lnTo>
                  <a:pt x="1038" y="1080"/>
                </a:lnTo>
                <a:lnTo>
                  <a:pt x="18713" y="1080"/>
                </a:lnTo>
                <a:close/>
              </a:path>
            </a:pathLst>
          </a:custGeom>
          <a:solidFill>
            <a:schemeClr val="accent2"/>
          </a:solidFill>
          <a:ln w="12700">
            <a:miter lim="400000"/>
          </a:ln>
        </p:spPr>
        <p:txBody>
          <a:bodyPr lIns="28575" tIns="28575" rIns="28575" bIns="28575" anchor="ctr"/>
          <a:lstStyle/>
          <a:p>
            <a:pPr defTabSz="685800">
              <a:buClrTx/>
            </a:pPr>
            <a:endParaRPr sz="2250" kern="1200">
              <a:solidFill>
                <a:srgbClr val="FFFFFF"/>
              </a:solidFill>
              <a:latin typeface="Calibri" panose="020F0502020204030204"/>
              <a:ea typeface="+mn-ea"/>
              <a:cs typeface="+mn-cs"/>
            </a:endParaRPr>
          </a:p>
        </p:txBody>
      </p:sp>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noAutofit/>
          </a:bodyPr>
          <a:lstStyle/>
          <a:p>
            <a:pPr algn="ctr"/>
            <a:r>
              <a:rPr lang="en-US" sz="3600" dirty="0">
                <a:solidFill>
                  <a:schemeClr val="accent2">
                    <a:lumMod val="60000"/>
                    <a:lumOff val="40000"/>
                  </a:schemeClr>
                </a:solidFill>
                <a:latin typeface="Cambria" panose="02040503050406030204" pitchFamily="18" charset="0"/>
                <a:ea typeface="Cambria" panose="02040503050406030204" pitchFamily="18" charset="0"/>
              </a:rPr>
              <a:t>STRATEGY</a:t>
            </a:r>
          </a:p>
        </p:txBody>
      </p:sp>
      <p:sp>
        <p:nvSpPr>
          <p:cNvPr id="5" name="Shape">
            <a:extLst>
              <a:ext uri="{FF2B5EF4-FFF2-40B4-BE49-F238E27FC236}">
                <a16:creationId xmlns:a16="http://schemas.microsoft.com/office/drawing/2014/main" id="{9868DFE6-7BB9-9144-AAAB-1808CB6B6D12}"/>
              </a:ext>
            </a:extLst>
          </p:cNvPr>
          <p:cNvSpPr/>
          <p:nvPr/>
        </p:nvSpPr>
        <p:spPr>
          <a:xfrm>
            <a:off x="2970007" y="2608604"/>
            <a:ext cx="1563624" cy="1563624"/>
          </a:xfrm>
          <a:custGeom>
            <a:avLst/>
            <a:gdLst/>
            <a:ahLst/>
            <a:cxnLst>
              <a:cxn ang="0">
                <a:pos x="wd2" y="hd2"/>
              </a:cxn>
              <a:cxn ang="5400000">
                <a:pos x="wd2" y="hd2"/>
              </a:cxn>
              <a:cxn ang="10800000">
                <a:pos x="wd2" y="hd2"/>
              </a:cxn>
              <a:cxn ang="16200000">
                <a:pos x="wd2" y="hd2"/>
              </a:cxn>
            </a:cxnLst>
            <a:rect l="0" t="0" r="r" b="b"/>
            <a:pathLst>
              <a:path w="21600" h="21600" extrusionOk="0">
                <a:moveTo>
                  <a:pt x="0" y="18713"/>
                </a:moveTo>
                <a:cubicBezTo>
                  <a:pt x="0" y="20292"/>
                  <a:pt x="1286" y="21600"/>
                  <a:pt x="2884" y="21600"/>
                </a:cubicBezTo>
                <a:lnTo>
                  <a:pt x="21600" y="21600"/>
                </a:lnTo>
                <a:lnTo>
                  <a:pt x="21600" y="0"/>
                </a:lnTo>
                <a:lnTo>
                  <a:pt x="21" y="0"/>
                </a:lnTo>
                <a:lnTo>
                  <a:pt x="21" y="18713"/>
                </a:lnTo>
                <a:close/>
                <a:moveTo>
                  <a:pt x="2863" y="20562"/>
                </a:moveTo>
                <a:cubicBezTo>
                  <a:pt x="1847" y="20562"/>
                  <a:pt x="1017" y="19731"/>
                  <a:pt x="1017" y="18713"/>
                </a:cubicBezTo>
                <a:lnTo>
                  <a:pt x="1017" y="1018"/>
                </a:lnTo>
                <a:lnTo>
                  <a:pt x="4752" y="1018"/>
                </a:lnTo>
                <a:cubicBezTo>
                  <a:pt x="8943" y="1018"/>
                  <a:pt x="12948" y="2679"/>
                  <a:pt x="15894" y="5649"/>
                </a:cubicBezTo>
                <a:lnTo>
                  <a:pt x="15894" y="5649"/>
                </a:lnTo>
                <a:cubicBezTo>
                  <a:pt x="18840" y="8598"/>
                  <a:pt x="20521" y="12628"/>
                  <a:pt x="20521" y="16802"/>
                </a:cubicBezTo>
                <a:lnTo>
                  <a:pt x="20521" y="20541"/>
                </a:lnTo>
                <a:lnTo>
                  <a:pt x="2863" y="20541"/>
                </a:lnTo>
                <a:close/>
              </a:path>
            </a:pathLst>
          </a:custGeom>
          <a:solidFill>
            <a:schemeClr val="accent3"/>
          </a:solidFill>
          <a:ln w="12700">
            <a:miter lim="400000"/>
          </a:ln>
        </p:spPr>
        <p:txBody>
          <a:bodyPr lIns="28575" tIns="28575" rIns="28575" bIns="28575" anchor="ctr"/>
          <a:lstStyle/>
          <a:p>
            <a:pPr defTabSz="685800">
              <a:buClrTx/>
              <a:defRPr sz="3000">
                <a:solidFill>
                  <a:srgbClr val="FFFFFF"/>
                </a:solidFill>
              </a:defRPr>
            </a:pPr>
            <a:endParaRPr sz="2250" kern="1200">
              <a:solidFill>
                <a:srgbClr val="FFFFFF"/>
              </a:solidFill>
              <a:latin typeface="Calibri" panose="020F0502020204030204"/>
              <a:ea typeface="+mn-ea"/>
              <a:cs typeface="+mn-cs"/>
            </a:endParaRPr>
          </a:p>
        </p:txBody>
      </p:sp>
      <p:sp>
        <p:nvSpPr>
          <p:cNvPr id="6" name="Shape">
            <a:extLst>
              <a:ext uri="{FF2B5EF4-FFF2-40B4-BE49-F238E27FC236}">
                <a16:creationId xmlns:a16="http://schemas.microsoft.com/office/drawing/2014/main" id="{AF0C7A9D-04AC-3D4B-8187-E17C4CC405AC}"/>
              </a:ext>
            </a:extLst>
          </p:cNvPr>
          <p:cNvSpPr/>
          <p:nvPr/>
        </p:nvSpPr>
        <p:spPr>
          <a:xfrm>
            <a:off x="4609605" y="2608604"/>
            <a:ext cx="1563624" cy="1563624"/>
          </a:xfrm>
          <a:custGeom>
            <a:avLst/>
            <a:gdLst/>
            <a:ahLst/>
            <a:cxnLst>
              <a:cxn ang="0">
                <a:pos x="wd2" y="hd2"/>
              </a:cxn>
              <a:cxn ang="5400000">
                <a:pos x="wd2" y="hd2"/>
              </a:cxn>
              <a:cxn ang="10800000">
                <a:pos x="wd2" y="hd2"/>
              </a:cxn>
              <a:cxn ang="16200000">
                <a:pos x="wd2" y="hd2"/>
              </a:cxn>
            </a:cxnLst>
            <a:rect l="0" t="0" r="r" b="b"/>
            <a:pathLst>
              <a:path w="21600" h="21600" extrusionOk="0">
                <a:moveTo>
                  <a:pt x="18713" y="21600"/>
                </a:moveTo>
                <a:cubicBezTo>
                  <a:pt x="20292" y="21600"/>
                  <a:pt x="21600" y="20314"/>
                  <a:pt x="21600" y="18716"/>
                </a:cubicBezTo>
                <a:lnTo>
                  <a:pt x="21600" y="0"/>
                </a:lnTo>
                <a:lnTo>
                  <a:pt x="0" y="0"/>
                </a:lnTo>
                <a:lnTo>
                  <a:pt x="0" y="21579"/>
                </a:lnTo>
                <a:lnTo>
                  <a:pt x="18713" y="21579"/>
                </a:lnTo>
                <a:close/>
                <a:moveTo>
                  <a:pt x="20562" y="18716"/>
                </a:moveTo>
                <a:cubicBezTo>
                  <a:pt x="20562" y="19733"/>
                  <a:pt x="19731" y="20563"/>
                  <a:pt x="18713" y="20563"/>
                </a:cubicBezTo>
                <a:lnTo>
                  <a:pt x="1038" y="20563"/>
                </a:lnTo>
                <a:lnTo>
                  <a:pt x="1038" y="16828"/>
                </a:lnTo>
                <a:cubicBezTo>
                  <a:pt x="1038" y="12636"/>
                  <a:pt x="2700" y="8632"/>
                  <a:pt x="5670" y="5685"/>
                </a:cubicBezTo>
                <a:lnTo>
                  <a:pt x="5670" y="5685"/>
                </a:lnTo>
                <a:cubicBezTo>
                  <a:pt x="8619" y="2739"/>
                  <a:pt x="12648" y="1058"/>
                  <a:pt x="16823" y="1058"/>
                </a:cubicBezTo>
                <a:lnTo>
                  <a:pt x="20562" y="1058"/>
                </a:lnTo>
                <a:lnTo>
                  <a:pt x="20562" y="18716"/>
                </a:lnTo>
                <a:close/>
              </a:path>
            </a:pathLst>
          </a:custGeom>
          <a:solidFill>
            <a:schemeClr val="accent5"/>
          </a:solidFill>
          <a:ln w="12700">
            <a:miter lim="400000"/>
          </a:ln>
        </p:spPr>
        <p:txBody>
          <a:bodyPr lIns="28575" tIns="28575" rIns="28575" bIns="28575" anchor="ctr"/>
          <a:lstStyle/>
          <a:p>
            <a:pPr defTabSz="685800">
              <a:buClrTx/>
              <a:defRPr sz="3000">
                <a:solidFill>
                  <a:srgbClr val="FFFFFF"/>
                </a:solidFill>
              </a:defRPr>
            </a:pPr>
            <a:endParaRPr sz="2250" kern="1200">
              <a:solidFill>
                <a:srgbClr val="FFFFFF"/>
              </a:solidFill>
              <a:latin typeface="Calibri" panose="020F0502020204030204"/>
              <a:ea typeface="+mn-ea"/>
              <a:cs typeface="+mn-cs"/>
            </a:endParaRPr>
          </a:p>
        </p:txBody>
      </p:sp>
      <p:sp>
        <p:nvSpPr>
          <p:cNvPr id="7" name="Shape">
            <a:extLst>
              <a:ext uri="{FF2B5EF4-FFF2-40B4-BE49-F238E27FC236}">
                <a16:creationId xmlns:a16="http://schemas.microsoft.com/office/drawing/2014/main" id="{5CCB6CD5-14DA-8546-A62E-FAC9061FC05B}"/>
              </a:ext>
            </a:extLst>
          </p:cNvPr>
          <p:cNvSpPr/>
          <p:nvPr/>
        </p:nvSpPr>
        <p:spPr>
          <a:xfrm>
            <a:off x="4609605" y="969006"/>
            <a:ext cx="1564388" cy="1563624"/>
          </a:xfrm>
          <a:custGeom>
            <a:avLst/>
            <a:gdLst/>
            <a:ahLst/>
            <a:cxnLst>
              <a:cxn ang="0">
                <a:pos x="wd2" y="hd2"/>
              </a:cxn>
              <a:cxn ang="5400000">
                <a:pos x="wd2" y="hd2"/>
              </a:cxn>
              <a:cxn ang="10800000">
                <a:pos x="wd2" y="hd2"/>
              </a:cxn>
              <a:cxn ang="16200000">
                <a:pos x="wd2" y="hd2"/>
              </a:cxn>
            </a:cxnLst>
            <a:rect l="0" t="0" r="r" b="b"/>
            <a:pathLst>
              <a:path w="21600" h="21600" extrusionOk="0">
                <a:moveTo>
                  <a:pt x="21600" y="2887"/>
                </a:moveTo>
                <a:cubicBezTo>
                  <a:pt x="21600" y="1308"/>
                  <a:pt x="20312" y="0"/>
                  <a:pt x="18713" y="0"/>
                </a:cubicBezTo>
                <a:lnTo>
                  <a:pt x="0" y="0"/>
                </a:lnTo>
                <a:lnTo>
                  <a:pt x="0" y="21600"/>
                </a:lnTo>
                <a:lnTo>
                  <a:pt x="21600" y="21600"/>
                </a:lnTo>
                <a:lnTo>
                  <a:pt x="21600" y="2887"/>
                </a:lnTo>
                <a:close/>
                <a:moveTo>
                  <a:pt x="18713" y="1059"/>
                </a:moveTo>
                <a:cubicBezTo>
                  <a:pt x="19731" y="1059"/>
                  <a:pt x="20562" y="1890"/>
                  <a:pt x="20562" y="2908"/>
                </a:cubicBezTo>
                <a:lnTo>
                  <a:pt x="20562" y="20603"/>
                </a:lnTo>
                <a:lnTo>
                  <a:pt x="16823" y="20603"/>
                </a:lnTo>
                <a:cubicBezTo>
                  <a:pt x="12628" y="20603"/>
                  <a:pt x="8619" y="18942"/>
                  <a:pt x="5670" y="15972"/>
                </a:cubicBezTo>
                <a:lnTo>
                  <a:pt x="5670" y="15972"/>
                </a:lnTo>
                <a:cubicBezTo>
                  <a:pt x="2721" y="13022"/>
                  <a:pt x="1038" y="8993"/>
                  <a:pt x="1038" y="4818"/>
                </a:cubicBezTo>
                <a:lnTo>
                  <a:pt x="1038" y="1080"/>
                </a:lnTo>
                <a:lnTo>
                  <a:pt x="18713" y="1080"/>
                </a:lnTo>
                <a:close/>
              </a:path>
            </a:pathLst>
          </a:custGeom>
          <a:solidFill>
            <a:schemeClr val="accent6"/>
          </a:solidFill>
          <a:ln w="12700">
            <a:miter lim="400000"/>
          </a:ln>
        </p:spPr>
        <p:txBody>
          <a:bodyPr lIns="28575" tIns="28575" rIns="28575" bIns="28575" anchor="ctr"/>
          <a:lstStyle/>
          <a:p>
            <a:pPr defTabSz="685800">
              <a:buClrTx/>
              <a:defRPr sz="3000">
                <a:solidFill>
                  <a:srgbClr val="FFFFFF"/>
                </a:solidFill>
              </a:defRPr>
            </a:pPr>
            <a:endParaRPr sz="2250" kern="1200">
              <a:solidFill>
                <a:srgbClr val="FFFFFF"/>
              </a:solidFill>
              <a:latin typeface="Calibri" panose="020F0502020204030204"/>
              <a:ea typeface="+mn-ea"/>
              <a:cs typeface="+mn-cs"/>
            </a:endParaRPr>
          </a:p>
        </p:txBody>
      </p:sp>
      <p:grpSp>
        <p:nvGrpSpPr>
          <p:cNvPr id="3" name="Group 2">
            <a:extLst>
              <a:ext uri="{FF2B5EF4-FFF2-40B4-BE49-F238E27FC236}">
                <a16:creationId xmlns:a16="http://schemas.microsoft.com/office/drawing/2014/main" id="{B654CEC7-A8BD-4DD3-98E3-A393C7F0A279}"/>
              </a:ext>
            </a:extLst>
          </p:cNvPr>
          <p:cNvGrpSpPr/>
          <p:nvPr/>
        </p:nvGrpSpPr>
        <p:grpSpPr>
          <a:xfrm>
            <a:off x="4074930" y="2144477"/>
            <a:ext cx="994141" cy="877630"/>
            <a:chOff x="5427376" y="2840887"/>
            <a:chExt cx="1325521" cy="1170174"/>
          </a:xfrm>
          <a:effectLst>
            <a:outerShdw blurRad="50800" dist="38100" dir="2700000" algn="tl" rotWithShape="0">
              <a:prstClr val="black">
                <a:alpha val="40000"/>
              </a:prstClr>
            </a:outerShdw>
          </a:effectLst>
        </p:grpSpPr>
        <p:sp>
          <p:nvSpPr>
            <p:cNvPr id="8" name="TextBox 7">
              <a:extLst>
                <a:ext uri="{FF2B5EF4-FFF2-40B4-BE49-F238E27FC236}">
                  <a16:creationId xmlns:a16="http://schemas.microsoft.com/office/drawing/2014/main" id="{5051400C-BBA0-314D-9108-14232A08CC17}"/>
                </a:ext>
              </a:extLst>
            </p:cNvPr>
            <p:cNvSpPr txBox="1"/>
            <p:nvPr/>
          </p:nvSpPr>
          <p:spPr>
            <a:xfrm>
              <a:off x="5427376" y="2840887"/>
              <a:ext cx="558272" cy="492443"/>
            </a:xfrm>
            <a:prstGeom prst="rect">
              <a:avLst/>
            </a:prstGeom>
            <a:noFill/>
          </p:spPr>
          <p:txBody>
            <a:bodyPr wrap="none" rtlCol="0">
              <a:spAutoFit/>
            </a:bodyPr>
            <a:lstStyle/>
            <a:p>
              <a:pPr algn="ctr" defTabSz="685800">
                <a:buClrTx/>
              </a:pPr>
              <a:r>
                <a:rPr lang="en-US" sz="1800" b="1" kern="1200" dirty="0">
                  <a:solidFill>
                    <a:prstClr val="white"/>
                  </a:solidFill>
                  <a:latin typeface="Calibri" panose="020F0502020204030204"/>
                  <a:ea typeface="+mn-ea"/>
                  <a:cs typeface="+mn-cs"/>
                </a:rPr>
                <a:t>01</a:t>
              </a:r>
            </a:p>
          </p:txBody>
        </p:sp>
        <p:sp>
          <p:nvSpPr>
            <p:cNvPr id="9" name="TextBox 8">
              <a:extLst>
                <a:ext uri="{FF2B5EF4-FFF2-40B4-BE49-F238E27FC236}">
                  <a16:creationId xmlns:a16="http://schemas.microsoft.com/office/drawing/2014/main" id="{059E98BD-1A72-E44C-A9DB-AEDEA3585F57}"/>
                </a:ext>
              </a:extLst>
            </p:cNvPr>
            <p:cNvSpPr txBox="1"/>
            <p:nvPr/>
          </p:nvSpPr>
          <p:spPr>
            <a:xfrm>
              <a:off x="6194625" y="2840887"/>
              <a:ext cx="558272" cy="492443"/>
            </a:xfrm>
            <a:prstGeom prst="rect">
              <a:avLst/>
            </a:prstGeom>
            <a:noFill/>
          </p:spPr>
          <p:txBody>
            <a:bodyPr wrap="none" rtlCol="0">
              <a:spAutoFit/>
            </a:bodyPr>
            <a:lstStyle/>
            <a:p>
              <a:pPr algn="ctr" defTabSz="685800">
                <a:buClrTx/>
              </a:pPr>
              <a:r>
                <a:rPr lang="en-US" sz="1800" b="1" kern="1200" dirty="0">
                  <a:solidFill>
                    <a:prstClr val="white"/>
                  </a:solidFill>
                  <a:latin typeface="Calibri" panose="020F0502020204030204"/>
                  <a:ea typeface="+mn-ea"/>
                  <a:cs typeface="+mn-cs"/>
                </a:rPr>
                <a:t>02</a:t>
              </a:r>
            </a:p>
          </p:txBody>
        </p:sp>
        <p:sp>
          <p:nvSpPr>
            <p:cNvPr id="13" name="TextBox 12">
              <a:extLst>
                <a:ext uri="{FF2B5EF4-FFF2-40B4-BE49-F238E27FC236}">
                  <a16:creationId xmlns:a16="http://schemas.microsoft.com/office/drawing/2014/main" id="{39EAB633-F993-BE46-8869-6B205171FC06}"/>
                </a:ext>
              </a:extLst>
            </p:cNvPr>
            <p:cNvSpPr txBox="1"/>
            <p:nvPr/>
          </p:nvSpPr>
          <p:spPr>
            <a:xfrm>
              <a:off x="5427376" y="3518618"/>
              <a:ext cx="558272" cy="492443"/>
            </a:xfrm>
            <a:prstGeom prst="rect">
              <a:avLst/>
            </a:prstGeom>
            <a:noFill/>
          </p:spPr>
          <p:txBody>
            <a:bodyPr wrap="none" rtlCol="0">
              <a:spAutoFit/>
            </a:bodyPr>
            <a:lstStyle/>
            <a:p>
              <a:pPr algn="ctr" defTabSz="685800">
                <a:buClrTx/>
              </a:pPr>
              <a:r>
                <a:rPr lang="en-US" sz="1800" b="1" kern="1200" dirty="0">
                  <a:solidFill>
                    <a:prstClr val="white"/>
                  </a:solidFill>
                  <a:latin typeface="Calibri" panose="020F0502020204030204"/>
                  <a:ea typeface="+mn-ea"/>
                  <a:cs typeface="+mn-cs"/>
                </a:rPr>
                <a:t>04</a:t>
              </a:r>
            </a:p>
          </p:txBody>
        </p:sp>
        <p:sp>
          <p:nvSpPr>
            <p:cNvPr id="14" name="TextBox 13">
              <a:extLst>
                <a:ext uri="{FF2B5EF4-FFF2-40B4-BE49-F238E27FC236}">
                  <a16:creationId xmlns:a16="http://schemas.microsoft.com/office/drawing/2014/main" id="{2842061B-D5E0-8A4F-829F-9F3C23CA75F5}"/>
                </a:ext>
              </a:extLst>
            </p:cNvPr>
            <p:cNvSpPr txBox="1"/>
            <p:nvPr/>
          </p:nvSpPr>
          <p:spPr>
            <a:xfrm>
              <a:off x="6194625" y="3518618"/>
              <a:ext cx="558272" cy="492443"/>
            </a:xfrm>
            <a:prstGeom prst="rect">
              <a:avLst/>
            </a:prstGeom>
            <a:noFill/>
          </p:spPr>
          <p:txBody>
            <a:bodyPr wrap="none" rtlCol="0">
              <a:spAutoFit/>
            </a:bodyPr>
            <a:lstStyle/>
            <a:p>
              <a:pPr algn="ctr" defTabSz="685800">
                <a:buClrTx/>
              </a:pPr>
              <a:r>
                <a:rPr lang="en-US" sz="1800" b="1" kern="1200" dirty="0">
                  <a:solidFill>
                    <a:prstClr val="white"/>
                  </a:solidFill>
                  <a:latin typeface="Calibri" panose="020F0502020204030204"/>
                  <a:ea typeface="+mn-ea"/>
                  <a:cs typeface="+mn-cs"/>
                </a:rPr>
                <a:t>03</a:t>
              </a:r>
            </a:p>
          </p:txBody>
        </p:sp>
      </p:grpSp>
      <p:grpSp>
        <p:nvGrpSpPr>
          <p:cNvPr id="23" name="Group 22">
            <a:extLst>
              <a:ext uri="{FF2B5EF4-FFF2-40B4-BE49-F238E27FC236}">
                <a16:creationId xmlns:a16="http://schemas.microsoft.com/office/drawing/2014/main" id="{5D790B39-6959-7F43-8E67-270CB17D1641}"/>
              </a:ext>
            </a:extLst>
          </p:cNvPr>
          <p:cNvGrpSpPr/>
          <p:nvPr/>
        </p:nvGrpSpPr>
        <p:grpSpPr>
          <a:xfrm>
            <a:off x="6419708" y="1202717"/>
            <a:ext cx="2095642" cy="1200326"/>
            <a:chOff x="8921977" y="1435946"/>
            <a:chExt cx="2941620" cy="1600433"/>
          </a:xfrm>
        </p:grpSpPr>
        <p:sp>
          <p:nvSpPr>
            <p:cNvPr id="24" name="TextBox 23">
              <a:extLst>
                <a:ext uri="{FF2B5EF4-FFF2-40B4-BE49-F238E27FC236}">
                  <a16:creationId xmlns:a16="http://schemas.microsoft.com/office/drawing/2014/main" id="{9A0219CC-3C91-0945-B0B4-5F570D30FC7F}"/>
                </a:ext>
              </a:extLst>
            </p:cNvPr>
            <p:cNvSpPr txBox="1"/>
            <p:nvPr/>
          </p:nvSpPr>
          <p:spPr>
            <a:xfrm>
              <a:off x="8921978" y="1435946"/>
              <a:ext cx="2514525" cy="492443"/>
            </a:xfrm>
            <a:prstGeom prst="rect">
              <a:avLst/>
            </a:prstGeom>
            <a:noFill/>
          </p:spPr>
          <p:txBody>
            <a:bodyPr wrap="square" lIns="0" rIns="0" rtlCol="0" anchor="b">
              <a:spAutoFit/>
            </a:bodyPr>
            <a:lstStyle/>
            <a:p>
              <a:pPr defTabSz="685800">
                <a:buClrTx/>
              </a:pPr>
              <a:r>
                <a:rPr lang="en-US" sz="1800" b="1" kern="1200" noProof="1">
                  <a:solidFill>
                    <a:srgbClr val="A2B969"/>
                  </a:solidFill>
                  <a:latin typeface="Calibri" panose="020F0502020204030204"/>
                  <a:ea typeface="+mn-ea"/>
                  <a:cs typeface="+mn-cs"/>
                </a:rPr>
                <a:t>Text Preprocessing</a:t>
              </a:r>
            </a:p>
          </p:txBody>
        </p:sp>
        <p:sp>
          <p:nvSpPr>
            <p:cNvPr id="25" name="TextBox 24">
              <a:extLst>
                <a:ext uri="{FF2B5EF4-FFF2-40B4-BE49-F238E27FC236}">
                  <a16:creationId xmlns:a16="http://schemas.microsoft.com/office/drawing/2014/main" id="{F3785426-C4DB-F143-86CB-FD3A174306D7}"/>
                </a:ext>
              </a:extLst>
            </p:cNvPr>
            <p:cNvSpPr txBox="1"/>
            <p:nvPr/>
          </p:nvSpPr>
          <p:spPr>
            <a:xfrm>
              <a:off x="8921977" y="1925882"/>
              <a:ext cx="2926080" cy="276999"/>
            </a:xfrm>
            <a:prstGeom prst="rect">
              <a:avLst/>
            </a:prstGeom>
            <a:noFill/>
          </p:spPr>
          <p:txBody>
            <a:bodyPr wrap="square" lIns="0" rIns="0" rtlCol="0" anchor="t">
              <a:spAutoFit/>
            </a:bodyPr>
            <a:lstStyle/>
            <a:p>
              <a:pPr defTabSz="685800">
                <a:buClrTx/>
              </a:pPr>
              <a:endParaRPr lang="en-US" sz="750" kern="1200" noProof="1">
                <a:solidFill>
                  <a:prstClr val="white">
                    <a:lumMod val="75000"/>
                  </a:prstClr>
                </a:solidFill>
                <a:latin typeface="Calibri" panose="020F0502020204030204"/>
                <a:ea typeface="+mn-ea"/>
                <a:cs typeface="+mn-cs"/>
              </a:endParaRPr>
            </a:p>
          </p:txBody>
        </p:sp>
        <p:sp>
          <p:nvSpPr>
            <p:cNvPr id="4" name="TextBox 3">
              <a:extLst>
                <a:ext uri="{FF2B5EF4-FFF2-40B4-BE49-F238E27FC236}">
                  <a16:creationId xmlns:a16="http://schemas.microsoft.com/office/drawing/2014/main" id="{B22FE8CA-F387-3627-C0F2-A4A005A502D2}"/>
                </a:ext>
              </a:extLst>
            </p:cNvPr>
            <p:cNvSpPr txBox="1"/>
            <p:nvPr/>
          </p:nvSpPr>
          <p:spPr>
            <a:xfrm>
              <a:off x="8937517" y="1928384"/>
              <a:ext cx="2926080" cy="1107995"/>
            </a:xfrm>
            <a:prstGeom prst="rect">
              <a:avLst/>
            </a:prstGeom>
            <a:noFill/>
          </p:spPr>
          <p:txBody>
            <a:bodyPr wrap="square" lIns="0" rIns="0" rtlCol="0" anchor="t">
              <a:spAutoFit/>
            </a:bodyPr>
            <a:lstStyle/>
            <a:p>
              <a:pPr defTabSz="685800">
                <a:buClrTx/>
              </a:pPr>
              <a:r>
                <a:rPr lang="en-US" sz="1200" dirty="0">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NLP to convert Raw Text to Useful Data</a:t>
              </a:r>
            </a:p>
            <a:p>
              <a:pPr defTabSz="685800">
                <a:buClrTx/>
              </a:pPr>
              <a:r>
                <a:rPr lang="en-US" sz="1200" dirty="0">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Use of Tokenization, removing stop words and special characters.</a:t>
              </a:r>
            </a:p>
            <a:p>
              <a:pPr defTabSz="685800">
                <a:buClrTx/>
              </a:pPr>
              <a:r>
                <a:rPr lang="en-US" sz="1200" dirty="0">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Lemmatization &amp; Stemming</a:t>
              </a:r>
            </a:p>
          </p:txBody>
        </p:sp>
      </p:grpSp>
      <p:grpSp>
        <p:nvGrpSpPr>
          <p:cNvPr id="26" name="Group 25">
            <a:extLst>
              <a:ext uri="{FF2B5EF4-FFF2-40B4-BE49-F238E27FC236}">
                <a16:creationId xmlns:a16="http://schemas.microsoft.com/office/drawing/2014/main" id="{3C4DF269-B468-EC4C-85FD-7C52DC4E9EF6}"/>
              </a:ext>
            </a:extLst>
          </p:cNvPr>
          <p:cNvGrpSpPr/>
          <p:nvPr/>
        </p:nvGrpSpPr>
        <p:grpSpPr>
          <a:xfrm>
            <a:off x="6419708" y="2985796"/>
            <a:ext cx="2084571" cy="1198449"/>
            <a:chOff x="8921977" y="1435946"/>
            <a:chExt cx="2926080" cy="1597931"/>
          </a:xfrm>
        </p:grpSpPr>
        <p:sp>
          <p:nvSpPr>
            <p:cNvPr id="27" name="TextBox 26">
              <a:extLst>
                <a:ext uri="{FF2B5EF4-FFF2-40B4-BE49-F238E27FC236}">
                  <a16:creationId xmlns:a16="http://schemas.microsoft.com/office/drawing/2014/main" id="{3267331B-1515-BB4B-AFA7-892981BFCAB7}"/>
                </a:ext>
              </a:extLst>
            </p:cNvPr>
            <p:cNvSpPr txBox="1"/>
            <p:nvPr/>
          </p:nvSpPr>
          <p:spPr>
            <a:xfrm>
              <a:off x="8921978" y="1435946"/>
              <a:ext cx="2514525" cy="492443"/>
            </a:xfrm>
            <a:prstGeom prst="rect">
              <a:avLst/>
            </a:prstGeom>
            <a:noFill/>
          </p:spPr>
          <p:txBody>
            <a:bodyPr wrap="square" lIns="0" rIns="0" rtlCol="0" anchor="b">
              <a:spAutoFit/>
            </a:bodyPr>
            <a:lstStyle/>
            <a:p>
              <a:pPr defTabSz="685800">
                <a:buClrTx/>
              </a:pPr>
              <a:r>
                <a:rPr lang="en-US" sz="1800" b="1" kern="1200" noProof="1">
                  <a:solidFill>
                    <a:srgbClr val="C13018">
                      <a:lumMod val="60000"/>
                      <a:lumOff val="40000"/>
                    </a:srgbClr>
                  </a:solidFill>
                  <a:latin typeface="Calibri" panose="020F0502020204030204"/>
                  <a:ea typeface="+mn-ea"/>
                  <a:cs typeface="+mn-cs"/>
                </a:rPr>
                <a:t>CVE Classification</a:t>
              </a:r>
            </a:p>
          </p:txBody>
        </p:sp>
        <p:sp>
          <p:nvSpPr>
            <p:cNvPr id="28" name="TextBox 27">
              <a:extLst>
                <a:ext uri="{FF2B5EF4-FFF2-40B4-BE49-F238E27FC236}">
                  <a16:creationId xmlns:a16="http://schemas.microsoft.com/office/drawing/2014/main" id="{AC4EF148-43EC-9245-A38B-466717356986}"/>
                </a:ext>
              </a:extLst>
            </p:cNvPr>
            <p:cNvSpPr txBox="1"/>
            <p:nvPr/>
          </p:nvSpPr>
          <p:spPr>
            <a:xfrm>
              <a:off x="8921977" y="1925882"/>
              <a:ext cx="2926080" cy="1107995"/>
            </a:xfrm>
            <a:prstGeom prst="rect">
              <a:avLst/>
            </a:prstGeom>
            <a:noFill/>
          </p:spPr>
          <p:txBody>
            <a:bodyPr wrap="square" lIns="0" rIns="0" rtlCol="0" anchor="t">
              <a:spAutoFit/>
            </a:bodyPr>
            <a:lstStyle/>
            <a:p>
              <a:pPr defTabSz="685800">
                <a:buClrTx/>
              </a:pPr>
              <a:r>
                <a:rPr lang="en-US" sz="1200" dirty="0">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Raw CVE Description as input and vulnerability type as label.</a:t>
              </a:r>
            </a:p>
            <a:p>
              <a:pPr defTabSz="685800">
                <a:buClrTx/>
              </a:pPr>
              <a:r>
                <a:rPr lang="en-US" sz="1200" dirty="0">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Creating the model and Train Data. </a:t>
              </a:r>
            </a:p>
            <a:p>
              <a:pPr defTabSz="685800">
                <a:buClrTx/>
              </a:pPr>
              <a:r>
                <a:rPr lang="en-US" sz="1200" dirty="0">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Check accuracy</a:t>
              </a:r>
            </a:p>
          </p:txBody>
        </p:sp>
      </p:grpSp>
      <p:grpSp>
        <p:nvGrpSpPr>
          <p:cNvPr id="29" name="Group 28">
            <a:extLst>
              <a:ext uri="{FF2B5EF4-FFF2-40B4-BE49-F238E27FC236}">
                <a16:creationId xmlns:a16="http://schemas.microsoft.com/office/drawing/2014/main" id="{1608E6BE-3D0B-E740-B890-6680B59A5402}"/>
              </a:ext>
            </a:extLst>
          </p:cNvPr>
          <p:cNvGrpSpPr/>
          <p:nvPr/>
        </p:nvGrpSpPr>
        <p:grpSpPr>
          <a:xfrm>
            <a:off x="628650" y="1077704"/>
            <a:ext cx="2088622" cy="1169595"/>
            <a:chOff x="9333531" y="1435946"/>
            <a:chExt cx="2931765" cy="1559463"/>
          </a:xfrm>
        </p:grpSpPr>
        <p:sp>
          <p:nvSpPr>
            <p:cNvPr id="30" name="TextBox 29">
              <a:extLst>
                <a:ext uri="{FF2B5EF4-FFF2-40B4-BE49-F238E27FC236}">
                  <a16:creationId xmlns:a16="http://schemas.microsoft.com/office/drawing/2014/main" id="{F3FFE5BC-61F8-D042-B069-CD5FCBB76F8D}"/>
                </a:ext>
              </a:extLst>
            </p:cNvPr>
            <p:cNvSpPr txBox="1"/>
            <p:nvPr/>
          </p:nvSpPr>
          <p:spPr>
            <a:xfrm>
              <a:off x="9333531" y="1435946"/>
              <a:ext cx="2514526" cy="492444"/>
            </a:xfrm>
            <a:prstGeom prst="rect">
              <a:avLst/>
            </a:prstGeom>
            <a:noFill/>
          </p:spPr>
          <p:txBody>
            <a:bodyPr wrap="square" lIns="0" rIns="0" rtlCol="0" anchor="b">
              <a:spAutoFit/>
            </a:bodyPr>
            <a:lstStyle/>
            <a:p>
              <a:pPr defTabSz="685800">
                <a:buClrTx/>
              </a:pPr>
              <a:r>
                <a:rPr lang="en-US" sz="1800" b="1" kern="1200" noProof="1">
                  <a:solidFill>
                    <a:srgbClr val="F7931F"/>
                  </a:solidFill>
                  <a:latin typeface="Calibri" panose="020F0502020204030204"/>
                  <a:ea typeface="+mn-ea"/>
                  <a:cs typeface="+mn-cs"/>
                </a:rPr>
                <a:t>Data Source</a:t>
              </a:r>
            </a:p>
          </p:txBody>
        </p:sp>
        <p:sp>
          <p:nvSpPr>
            <p:cNvPr id="31" name="TextBox 30">
              <a:extLst>
                <a:ext uri="{FF2B5EF4-FFF2-40B4-BE49-F238E27FC236}">
                  <a16:creationId xmlns:a16="http://schemas.microsoft.com/office/drawing/2014/main" id="{438BA85B-1124-1F4F-A187-314019823444}"/>
                </a:ext>
              </a:extLst>
            </p:cNvPr>
            <p:cNvSpPr txBox="1"/>
            <p:nvPr/>
          </p:nvSpPr>
          <p:spPr>
            <a:xfrm>
              <a:off x="9339216" y="1887411"/>
              <a:ext cx="2926080" cy="1107998"/>
            </a:xfrm>
            <a:prstGeom prst="rect">
              <a:avLst/>
            </a:prstGeom>
            <a:noFill/>
          </p:spPr>
          <p:txBody>
            <a:bodyPr wrap="square" lIns="0" rIns="0" rtlCol="0" anchor="t">
              <a:spAutoFit/>
            </a:bodyPr>
            <a:lstStyle/>
            <a:p>
              <a:pPr algn="l"/>
              <a:r>
                <a:rPr lang="en-US" sz="1200" b="0" i="0" u="none" strike="noStrike" baseline="0" dirty="0">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Explore the Data Source Website.</a:t>
              </a:r>
            </a:p>
            <a:p>
              <a:pPr algn="l"/>
              <a:r>
                <a:rPr lang="en-US" sz="1200" dirty="0">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Check out for relevant data</a:t>
              </a:r>
              <a:endParaRPr lang="en-US" sz="1200" b="0" i="0" u="none" strike="noStrike" baseline="0" dirty="0">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l"/>
              <a:r>
                <a:rPr lang="en-US" sz="1200" kern="1200" noProof="1">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Write Web Scraping Code to extract Data</a:t>
              </a:r>
            </a:p>
            <a:p>
              <a:pPr algn="l"/>
              <a:r>
                <a:rPr lang="en-US" sz="1200" kern="1200" noProof="1">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Exploratory Data Analysis EDA</a:t>
              </a:r>
            </a:p>
          </p:txBody>
        </p:sp>
      </p:grpSp>
      <p:grpSp>
        <p:nvGrpSpPr>
          <p:cNvPr id="32" name="Group 31">
            <a:extLst>
              <a:ext uri="{FF2B5EF4-FFF2-40B4-BE49-F238E27FC236}">
                <a16:creationId xmlns:a16="http://schemas.microsoft.com/office/drawing/2014/main" id="{8682B2A5-1686-364D-BF3A-5463EA7B0E76}"/>
              </a:ext>
            </a:extLst>
          </p:cNvPr>
          <p:cNvGrpSpPr/>
          <p:nvPr/>
        </p:nvGrpSpPr>
        <p:grpSpPr>
          <a:xfrm>
            <a:off x="592241" y="3007745"/>
            <a:ext cx="2167457" cy="991835"/>
            <a:chOff x="8805632" y="1465210"/>
            <a:chExt cx="3042425" cy="1322446"/>
          </a:xfrm>
        </p:grpSpPr>
        <p:sp>
          <p:nvSpPr>
            <p:cNvPr id="33" name="TextBox 32">
              <a:extLst>
                <a:ext uri="{FF2B5EF4-FFF2-40B4-BE49-F238E27FC236}">
                  <a16:creationId xmlns:a16="http://schemas.microsoft.com/office/drawing/2014/main" id="{07A29241-9262-3C45-9CF1-D1381701C267}"/>
                </a:ext>
              </a:extLst>
            </p:cNvPr>
            <p:cNvSpPr txBox="1"/>
            <p:nvPr/>
          </p:nvSpPr>
          <p:spPr>
            <a:xfrm>
              <a:off x="8805632" y="1465210"/>
              <a:ext cx="2926081" cy="492442"/>
            </a:xfrm>
            <a:prstGeom prst="rect">
              <a:avLst/>
            </a:prstGeom>
            <a:noFill/>
          </p:spPr>
          <p:txBody>
            <a:bodyPr wrap="square" lIns="0" rIns="0" rtlCol="0" anchor="b">
              <a:spAutoFit/>
            </a:bodyPr>
            <a:lstStyle/>
            <a:p>
              <a:pPr algn="r" defTabSz="685800">
                <a:buClrTx/>
              </a:pPr>
              <a:r>
                <a:rPr lang="en-US" sz="1800" b="1" kern="1200" noProof="1">
                  <a:solidFill>
                    <a:srgbClr val="4CC1EF"/>
                  </a:solidFill>
                  <a:latin typeface="Calibri" panose="020F0502020204030204"/>
                  <a:ea typeface="+mn-ea"/>
                  <a:cs typeface="+mn-cs"/>
                </a:rPr>
                <a:t>Optimising Algorithm</a:t>
              </a:r>
            </a:p>
          </p:txBody>
        </p:sp>
        <p:sp>
          <p:nvSpPr>
            <p:cNvPr id="34" name="TextBox 33">
              <a:extLst>
                <a:ext uri="{FF2B5EF4-FFF2-40B4-BE49-F238E27FC236}">
                  <a16:creationId xmlns:a16="http://schemas.microsoft.com/office/drawing/2014/main" id="{F1F8FA9D-ACD4-DE41-89EA-831E38574675}"/>
                </a:ext>
              </a:extLst>
            </p:cNvPr>
            <p:cNvSpPr txBox="1"/>
            <p:nvPr/>
          </p:nvSpPr>
          <p:spPr>
            <a:xfrm>
              <a:off x="8921977" y="1925882"/>
              <a:ext cx="2926080" cy="861774"/>
            </a:xfrm>
            <a:prstGeom prst="rect">
              <a:avLst/>
            </a:prstGeom>
            <a:noFill/>
          </p:spPr>
          <p:txBody>
            <a:bodyPr wrap="square" lIns="0" rIns="0" rtlCol="0" anchor="t">
              <a:spAutoFit/>
            </a:bodyPr>
            <a:lstStyle/>
            <a:p>
              <a:pPr defTabSz="685800">
                <a:buClrTx/>
              </a:pPr>
              <a:r>
                <a:rPr lang="en-US" sz="1200" dirty="0">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Use of TF-IDF approach.</a:t>
              </a:r>
            </a:p>
            <a:p>
              <a:pPr defTabSz="685800">
                <a:buClrTx/>
              </a:pPr>
              <a:r>
                <a:rPr lang="en-US" sz="1200" kern="1200" noProof="1">
                  <a:solidFill>
                    <a:schemeClr val="accent3">
                      <a:lumMod val="20000"/>
                      <a:lumOff val="80000"/>
                    </a:schemeClr>
                  </a:solidFill>
                  <a:latin typeface="Microsoft Himalaya" panose="01010100010101010101" pitchFamily="2" charset="0"/>
                  <a:ea typeface="Microsoft Himalaya" panose="01010100010101010101" pitchFamily="2" charset="0"/>
                  <a:cs typeface="Microsoft Himalaya" panose="01010100010101010101" pitchFamily="2" charset="0"/>
                </a:rPr>
                <a:t>Using models similar to Sentiment Analysis to classify a CVE into multi-mapped classification.</a:t>
              </a:r>
              <a:endParaRPr lang="en-US" sz="750" kern="1200" noProof="1">
                <a:solidFill>
                  <a:prstClr val="white">
                    <a:lumMod val="75000"/>
                  </a:prstClr>
                </a:solidFill>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D69D5C68-3BD7-47AD-909B-009D8D366F77}"/>
              </a:ext>
            </a:extLst>
          </p:cNvPr>
          <p:cNvGrpSpPr/>
          <p:nvPr/>
        </p:nvGrpSpPr>
        <p:grpSpPr>
          <a:xfrm>
            <a:off x="3179803" y="1133263"/>
            <a:ext cx="1140721" cy="981811"/>
            <a:chOff x="4309234" y="1542343"/>
            <a:chExt cx="1520960" cy="1309079"/>
          </a:xfrm>
        </p:grpSpPr>
        <p:sp>
          <p:nvSpPr>
            <p:cNvPr id="37" name="TextBox 36">
              <a:extLst>
                <a:ext uri="{FF2B5EF4-FFF2-40B4-BE49-F238E27FC236}">
                  <a16:creationId xmlns:a16="http://schemas.microsoft.com/office/drawing/2014/main" id="{211D3F14-466A-40ED-AE56-8262DF60546A}"/>
                </a:ext>
              </a:extLst>
            </p:cNvPr>
            <p:cNvSpPr txBox="1"/>
            <p:nvPr/>
          </p:nvSpPr>
          <p:spPr>
            <a:xfrm>
              <a:off x="4309234" y="1989649"/>
              <a:ext cx="1392320" cy="861773"/>
            </a:xfrm>
            <a:prstGeom prst="rect">
              <a:avLst/>
            </a:prstGeom>
            <a:noFill/>
          </p:spPr>
          <p:txBody>
            <a:bodyPr wrap="square" lIns="0" rIns="0" rtlCol="0" anchor="t">
              <a:spAutoFit/>
            </a:bodyPr>
            <a:lstStyle/>
            <a:p>
              <a:pPr defTabSz="685800">
                <a:buClrTx/>
              </a:pPr>
              <a:r>
                <a:rPr lang="en-US" sz="900" kern="1200" noProof="1">
                  <a:solidFill>
                    <a:prstClr val="white">
                      <a:lumMod val="75000"/>
                    </a:prstClr>
                  </a:solidFill>
                  <a:latin typeface="Calibri" panose="020F0502020204030204"/>
                  <a:ea typeface="+mn-ea"/>
                  <a:cs typeface="+mn-cs"/>
                </a:rPr>
                <a:t>www.cvedetails.com</a:t>
              </a:r>
            </a:p>
            <a:p>
              <a:pPr defTabSz="685800">
                <a:buClrTx/>
              </a:pPr>
              <a:r>
                <a:rPr lang="en-US" sz="900" kern="1200" noProof="1">
                  <a:solidFill>
                    <a:prstClr val="white">
                      <a:lumMod val="75000"/>
                    </a:prstClr>
                  </a:solidFill>
                  <a:latin typeface="Calibri" panose="020F0502020204030204"/>
                  <a:ea typeface="+mn-ea"/>
                  <a:cs typeface="+mn-cs"/>
                </a:rPr>
                <a:t>Web Scraping</a:t>
              </a:r>
            </a:p>
            <a:p>
              <a:pPr defTabSz="685800">
                <a:buClrTx/>
              </a:pPr>
              <a:r>
                <a:rPr lang="en-US" sz="900" kern="1200" noProof="1">
                  <a:solidFill>
                    <a:prstClr val="white">
                      <a:lumMod val="75000"/>
                    </a:prstClr>
                  </a:solidFill>
                  <a:latin typeface="Calibri" panose="020F0502020204030204"/>
                  <a:ea typeface="+mn-ea"/>
                  <a:cs typeface="+mn-cs"/>
                </a:rPr>
                <a:t>HTML Parser</a:t>
              </a:r>
            </a:p>
            <a:p>
              <a:pPr defTabSz="685800">
                <a:buClrTx/>
              </a:pPr>
              <a:r>
                <a:rPr lang="en-US" sz="900" kern="1200" noProof="1">
                  <a:solidFill>
                    <a:prstClr val="white">
                      <a:lumMod val="75000"/>
                    </a:prstClr>
                  </a:solidFill>
                  <a:latin typeface="Calibri" panose="020F0502020204030204"/>
                  <a:ea typeface="+mn-ea"/>
                  <a:cs typeface="+mn-cs"/>
                </a:rPr>
                <a:t>EDA</a:t>
              </a:r>
            </a:p>
          </p:txBody>
        </p:sp>
        <p:sp>
          <p:nvSpPr>
            <p:cNvPr id="38" name="TextBox 37">
              <a:extLst>
                <a:ext uri="{FF2B5EF4-FFF2-40B4-BE49-F238E27FC236}">
                  <a16:creationId xmlns:a16="http://schemas.microsoft.com/office/drawing/2014/main" id="{C2A185AF-8132-4995-BF9C-7A95749C870B}"/>
                </a:ext>
              </a:extLst>
            </p:cNvPr>
            <p:cNvSpPr txBox="1"/>
            <p:nvPr/>
          </p:nvSpPr>
          <p:spPr>
            <a:xfrm>
              <a:off x="4313650" y="1542343"/>
              <a:ext cx="1516544" cy="369332"/>
            </a:xfrm>
            <a:prstGeom prst="rect">
              <a:avLst/>
            </a:prstGeom>
            <a:noFill/>
          </p:spPr>
          <p:txBody>
            <a:bodyPr wrap="square" lIns="0" rIns="0" rtlCol="0" anchor="b">
              <a:spAutoFit/>
            </a:bodyPr>
            <a:lstStyle/>
            <a:p>
              <a:pPr defTabSz="685800">
                <a:buClrTx/>
              </a:pPr>
              <a:r>
                <a:rPr lang="en-US" sz="1200" b="1" kern="1200" noProof="1">
                  <a:solidFill>
                    <a:srgbClr val="F7931F"/>
                  </a:solidFill>
                  <a:latin typeface="Calibri" panose="020F0502020204030204"/>
                  <a:ea typeface="+mn-ea"/>
                  <a:cs typeface="+mn-cs"/>
                </a:rPr>
                <a:t>Data Source</a:t>
              </a:r>
            </a:p>
          </p:txBody>
        </p:sp>
      </p:grpSp>
      <p:grpSp>
        <p:nvGrpSpPr>
          <p:cNvPr id="39" name="Group 38">
            <a:extLst>
              <a:ext uri="{FF2B5EF4-FFF2-40B4-BE49-F238E27FC236}">
                <a16:creationId xmlns:a16="http://schemas.microsoft.com/office/drawing/2014/main" id="{C646026A-E375-4C87-9312-8861792A12E4}"/>
              </a:ext>
            </a:extLst>
          </p:cNvPr>
          <p:cNvGrpSpPr/>
          <p:nvPr/>
        </p:nvGrpSpPr>
        <p:grpSpPr>
          <a:xfrm>
            <a:off x="4746739" y="1113464"/>
            <a:ext cx="1322757" cy="710103"/>
            <a:chOff x="6335679" y="1545261"/>
            <a:chExt cx="1571193" cy="926023"/>
          </a:xfrm>
        </p:grpSpPr>
        <p:sp>
          <p:nvSpPr>
            <p:cNvPr id="40" name="TextBox 39">
              <a:extLst>
                <a:ext uri="{FF2B5EF4-FFF2-40B4-BE49-F238E27FC236}">
                  <a16:creationId xmlns:a16="http://schemas.microsoft.com/office/drawing/2014/main" id="{1D93585A-33A2-4698-A2A8-BAA931A3EFEF}"/>
                </a:ext>
              </a:extLst>
            </p:cNvPr>
            <p:cNvSpPr txBox="1"/>
            <p:nvPr/>
          </p:nvSpPr>
          <p:spPr>
            <a:xfrm>
              <a:off x="6475053" y="1989650"/>
              <a:ext cx="1431819" cy="481634"/>
            </a:xfrm>
            <a:prstGeom prst="rect">
              <a:avLst/>
            </a:prstGeom>
            <a:noFill/>
          </p:spPr>
          <p:txBody>
            <a:bodyPr wrap="square" lIns="0" rIns="0" rtlCol="0" anchor="t">
              <a:spAutoFit/>
            </a:bodyPr>
            <a:lstStyle/>
            <a:p>
              <a:pPr defTabSz="685800">
                <a:buClrTx/>
              </a:pPr>
              <a:r>
                <a:rPr lang="en-US" sz="900" kern="1200" noProof="1">
                  <a:solidFill>
                    <a:prstClr val="white">
                      <a:lumMod val="75000"/>
                    </a:prstClr>
                  </a:solidFill>
                  <a:latin typeface="Calibri" panose="020F0502020204030204"/>
                  <a:ea typeface="+mn-ea"/>
                  <a:cs typeface="+mn-cs"/>
                </a:rPr>
                <a:t>NLP techniques e.g. Lemmatization,Stemming</a:t>
              </a:r>
            </a:p>
          </p:txBody>
        </p:sp>
        <p:sp>
          <p:nvSpPr>
            <p:cNvPr id="41" name="TextBox 40">
              <a:extLst>
                <a:ext uri="{FF2B5EF4-FFF2-40B4-BE49-F238E27FC236}">
                  <a16:creationId xmlns:a16="http://schemas.microsoft.com/office/drawing/2014/main" id="{D53EAD45-7A24-41D7-B6E8-82242EB0D854}"/>
                </a:ext>
              </a:extLst>
            </p:cNvPr>
            <p:cNvSpPr txBox="1"/>
            <p:nvPr/>
          </p:nvSpPr>
          <p:spPr>
            <a:xfrm>
              <a:off x="6335679" y="1545261"/>
              <a:ext cx="1516545" cy="361226"/>
            </a:xfrm>
            <a:prstGeom prst="rect">
              <a:avLst/>
            </a:prstGeom>
            <a:noFill/>
          </p:spPr>
          <p:txBody>
            <a:bodyPr wrap="square" lIns="0" rIns="0" rtlCol="0" anchor="b">
              <a:spAutoFit/>
            </a:bodyPr>
            <a:lstStyle/>
            <a:p>
              <a:pPr algn="r" defTabSz="685800">
                <a:buClrTx/>
              </a:pPr>
              <a:r>
                <a:rPr lang="en-US" sz="1200" b="1" kern="1200" noProof="1">
                  <a:solidFill>
                    <a:prstClr val="white"/>
                  </a:solidFill>
                  <a:latin typeface="Calibri" panose="020F0502020204030204"/>
                  <a:ea typeface="+mn-ea"/>
                  <a:cs typeface="+mn-cs"/>
                </a:rPr>
                <a:t>Text Preprocessing</a:t>
              </a:r>
            </a:p>
          </p:txBody>
        </p:sp>
      </p:grpSp>
      <p:grpSp>
        <p:nvGrpSpPr>
          <p:cNvPr id="42" name="Group 41">
            <a:extLst>
              <a:ext uri="{FF2B5EF4-FFF2-40B4-BE49-F238E27FC236}">
                <a16:creationId xmlns:a16="http://schemas.microsoft.com/office/drawing/2014/main" id="{5D385049-5AFC-4A73-AA11-8FBC42DC735C}"/>
              </a:ext>
            </a:extLst>
          </p:cNvPr>
          <p:cNvGrpSpPr/>
          <p:nvPr/>
        </p:nvGrpSpPr>
        <p:grpSpPr>
          <a:xfrm>
            <a:off x="3086632" y="2919560"/>
            <a:ext cx="1137409" cy="817067"/>
            <a:chOff x="4185009" y="3924083"/>
            <a:chExt cx="1516545" cy="1089423"/>
          </a:xfrm>
        </p:grpSpPr>
        <p:sp>
          <p:nvSpPr>
            <p:cNvPr id="43" name="TextBox 42">
              <a:extLst>
                <a:ext uri="{FF2B5EF4-FFF2-40B4-BE49-F238E27FC236}">
                  <a16:creationId xmlns:a16="http://schemas.microsoft.com/office/drawing/2014/main" id="{3A04FA08-7E0D-49B8-8A43-3D9029FC3371}"/>
                </a:ext>
              </a:extLst>
            </p:cNvPr>
            <p:cNvSpPr txBox="1"/>
            <p:nvPr/>
          </p:nvSpPr>
          <p:spPr>
            <a:xfrm>
              <a:off x="4309234" y="4521063"/>
              <a:ext cx="1392320" cy="492443"/>
            </a:xfrm>
            <a:prstGeom prst="rect">
              <a:avLst/>
            </a:prstGeom>
            <a:noFill/>
          </p:spPr>
          <p:txBody>
            <a:bodyPr wrap="square" lIns="0" rIns="0" rtlCol="0" anchor="t">
              <a:spAutoFit/>
            </a:bodyPr>
            <a:lstStyle/>
            <a:p>
              <a:pPr defTabSz="685800">
                <a:buClrTx/>
              </a:pPr>
              <a:r>
                <a:rPr lang="en-US" sz="900" kern="1200" noProof="1">
                  <a:solidFill>
                    <a:prstClr val="white">
                      <a:lumMod val="75000"/>
                    </a:prstClr>
                  </a:solidFill>
                  <a:latin typeface="Calibri" panose="020F0502020204030204"/>
                  <a:ea typeface="+mn-ea"/>
                  <a:cs typeface="+mn-cs"/>
                </a:rPr>
                <a:t>Multi-Mapping Classification</a:t>
              </a:r>
            </a:p>
          </p:txBody>
        </p:sp>
        <p:sp>
          <p:nvSpPr>
            <p:cNvPr id="44" name="TextBox 43">
              <a:extLst>
                <a:ext uri="{FF2B5EF4-FFF2-40B4-BE49-F238E27FC236}">
                  <a16:creationId xmlns:a16="http://schemas.microsoft.com/office/drawing/2014/main" id="{CCC95B2D-80C1-4B7D-9F47-52EF51FCB419}"/>
                </a:ext>
              </a:extLst>
            </p:cNvPr>
            <p:cNvSpPr txBox="1"/>
            <p:nvPr/>
          </p:nvSpPr>
          <p:spPr>
            <a:xfrm>
              <a:off x="4185009" y="3924083"/>
              <a:ext cx="1516545" cy="574516"/>
            </a:xfrm>
            <a:prstGeom prst="rect">
              <a:avLst/>
            </a:prstGeom>
            <a:noFill/>
          </p:spPr>
          <p:txBody>
            <a:bodyPr wrap="square" lIns="0" rIns="0" rtlCol="0" anchor="b">
              <a:spAutoFit/>
            </a:bodyPr>
            <a:lstStyle/>
            <a:p>
              <a:pPr algn="ctr" defTabSz="685800">
                <a:buClrTx/>
              </a:pPr>
              <a:r>
                <a:rPr lang="en-US" sz="1100" b="1" kern="1200" noProof="1">
                  <a:solidFill>
                    <a:prstClr val="white"/>
                  </a:solidFill>
                  <a:latin typeface="Calibri" panose="020F0502020204030204"/>
                  <a:ea typeface="+mn-ea"/>
                  <a:cs typeface="+mn-cs"/>
                </a:rPr>
                <a:t>Optimising Algorithm</a:t>
              </a:r>
            </a:p>
          </p:txBody>
        </p:sp>
      </p:grpSp>
      <p:grpSp>
        <p:nvGrpSpPr>
          <p:cNvPr id="45" name="Group 44">
            <a:extLst>
              <a:ext uri="{FF2B5EF4-FFF2-40B4-BE49-F238E27FC236}">
                <a16:creationId xmlns:a16="http://schemas.microsoft.com/office/drawing/2014/main" id="{6BAA6395-848C-4FAE-89F7-EE02E2B6F1AF}"/>
              </a:ext>
            </a:extLst>
          </p:cNvPr>
          <p:cNvGrpSpPr/>
          <p:nvPr/>
        </p:nvGrpSpPr>
        <p:grpSpPr>
          <a:xfrm>
            <a:off x="4823094" y="3113414"/>
            <a:ext cx="1137409" cy="638230"/>
            <a:chOff x="6335686" y="4189739"/>
            <a:chExt cx="1516545" cy="850972"/>
          </a:xfrm>
        </p:grpSpPr>
        <p:sp>
          <p:nvSpPr>
            <p:cNvPr id="46" name="TextBox 45">
              <a:extLst>
                <a:ext uri="{FF2B5EF4-FFF2-40B4-BE49-F238E27FC236}">
                  <a16:creationId xmlns:a16="http://schemas.microsoft.com/office/drawing/2014/main" id="{0C3DFF16-03F8-40CA-BC51-C306775F8844}"/>
                </a:ext>
              </a:extLst>
            </p:cNvPr>
            <p:cNvSpPr txBox="1"/>
            <p:nvPr/>
          </p:nvSpPr>
          <p:spPr>
            <a:xfrm>
              <a:off x="6397799" y="4548269"/>
              <a:ext cx="1392320" cy="492442"/>
            </a:xfrm>
            <a:prstGeom prst="rect">
              <a:avLst/>
            </a:prstGeom>
            <a:noFill/>
          </p:spPr>
          <p:txBody>
            <a:bodyPr wrap="square" lIns="0" rIns="0" rtlCol="0" anchor="t">
              <a:spAutoFit/>
            </a:bodyPr>
            <a:lstStyle/>
            <a:p>
              <a:pPr defTabSz="685800">
                <a:buClrTx/>
              </a:pPr>
              <a:r>
                <a:rPr lang="en-US" sz="900" kern="1200" noProof="1">
                  <a:solidFill>
                    <a:prstClr val="white">
                      <a:lumMod val="75000"/>
                    </a:prstClr>
                  </a:solidFill>
                  <a:latin typeface="Calibri" panose="020F0502020204030204"/>
                  <a:ea typeface="+mn-ea"/>
                  <a:cs typeface="+mn-cs"/>
                </a:rPr>
                <a:t>Un/Supervised ML Models</a:t>
              </a:r>
            </a:p>
          </p:txBody>
        </p:sp>
        <p:sp>
          <p:nvSpPr>
            <p:cNvPr id="47" name="TextBox 46">
              <a:extLst>
                <a:ext uri="{FF2B5EF4-FFF2-40B4-BE49-F238E27FC236}">
                  <a16:creationId xmlns:a16="http://schemas.microsoft.com/office/drawing/2014/main" id="{3F101B04-285F-4B18-92FC-2E62BBCB26C5}"/>
                </a:ext>
              </a:extLst>
            </p:cNvPr>
            <p:cNvSpPr txBox="1"/>
            <p:nvPr/>
          </p:nvSpPr>
          <p:spPr>
            <a:xfrm>
              <a:off x="6335686" y="4189739"/>
              <a:ext cx="1516545" cy="369333"/>
            </a:xfrm>
            <a:prstGeom prst="rect">
              <a:avLst/>
            </a:prstGeom>
            <a:noFill/>
          </p:spPr>
          <p:txBody>
            <a:bodyPr wrap="square" lIns="0" rIns="0" rtlCol="0" anchor="b">
              <a:spAutoFit/>
            </a:bodyPr>
            <a:lstStyle/>
            <a:p>
              <a:pPr algn="r" defTabSz="685800">
                <a:buClrTx/>
              </a:pPr>
              <a:r>
                <a:rPr lang="en-US" sz="1200" b="1" kern="1200" noProof="1">
                  <a:solidFill>
                    <a:prstClr val="white"/>
                  </a:solidFill>
                  <a:latin typeface="Calibri" panose="020F0502020204030204"/>
                  <a:ea typeface="+mn-ea"/>
                  <a:cs typeface="+mn-cs"/>
                </a:rPr>
                <a:t>CVE Classification</a:t>
              </a:r>
            </a:p>
          </p:txBody>
        </p:sp>
      </p:grpSp>
    </p:spTree>
    <p:extLst>
      <p:ext uri="{BB962C8B-B14F-4D97-AF65-F5344CB8AC3E}">
        <p14:creationId xmlns:p14="http://schemas.microsoft.com/office/powerpoint/2010/main" val="1973261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055951" y="106979"/>
            <a:ext cx="5032098" cy="594122"/>
          </a:xfrm>
          <a:noFill/>
        </p:spPr>
        <p:txBody>
          <a:bodyPr>
            <a:normAutofit/>
          </a:bodyPr>
          <a:lstStyle/>
          <a:p>
            <a:r>
              <a:rPr lang="en-US" dirty="0">
                <a:solidFill>
                  <a:schemeClr val="accent5">
                    <a:lumMod val="20000"/>
                    <a:lumOff val="80000"/>
                  </a:schemeClr>
                </a:solidFill>
                <a:latin typeface="Modern No. 20" panose="02070704070505020303" pitchFamily="18" charset="0"/>
              </a:rPr>
              <a:t>Project Accomplished So Far</a:t>
            </a:r>
            <a:endParaRPr lang="uk-UA" dirty="0">
              <a:solidFill>
                <a:schemeClr val="accent5">
                  <a:lumMod val="20000"/>
                  <a:lumOff val="80000"/>
                </a:schemeClr>
              </a:solidFill>
              <a:latin typeface="Tahoma" charset="0"/>
            </a:endParaRPr>
          </a:p>
        </p:txBody>
      </p:sp>
      <p:sp>
        <p:nvSpPr>
          <p:cNvPr id="34819" name="Rectangle 3"/>
          <p:cNvSpPr>
            <a:spLocks noGrp="1" noChangeArrowheads="1"/>
          </p:cNvSpPr>
          <p:nvPr>
            <p:ph type="subTitle" idx="1"/>
          </p:nvPr>
        </p:nvSpPr>
        <p:spPr>
          <a:xfrm>
            <a:off x="1051200" y="1024096"/>
            <a:ext cx="7596000" cy="3418303"/>
          </a:xfrm>
        </p:spPr>
        <p:txBody>
          <a:bodyPr>
            <a:normAutofit/>
          </a:bodyPr>
          <a:lstStyle/>
          <a:p>
            <a:pPr marL="285750" indent="-285750" algn="l">
              <a:lnSpc>
                <a:spcPct val="90000"/>
              </a:lnSpc>
              <a:buClr>
                <a:schemeClr val="bg1"/>
              </a:buClr>
              <a:buFont typeface="Arial" panose="020B0604020202020204" pitchFamily="34" charset="0"/>
              <a:buChar char="•"/>
            </a:pPr>
            <a:r>
              <a:rPr lang="en-US" dirty="0">
                <a:solidFill>
                  <a:schemeClr val="bg1"/>
                </a:solidFill>
              </a:rPr>
              <a:t>Extracted Data:</a:t>
            </a:r>
          </a:p>
          <a:p>
            <a:pPr algn="l">
              <a:lnSpc>
                <a:spcPct val="90000"/>
              </a:lnSpc>
              <a:buClr>
                <a:schemeClr val="bg1"/>
              </a:buClr>
            </a:pPr>
            <a:r>
              <a:rPr lang="en-US" dirty="0">
                <a:solidFill>
                  <a:schemeClr val="bg1"/>
                </a:solidFill>
              </a:rPr>
              <a:t>      </a:t>
            </a:r>
          </a:p>
          <a:p>
            <a:pPr algn="l">
              <a:lnSpc>
                <a:spcPct val="90000"/>
              </a:lnSpc>
              <a:buClr>
                <a:schemeClr val="bg1"/>
              </a:buClr>
            </a:pPr>
            <a:endParaRPr lang="en-US" dirty="0">
              <a:solidFill>
                <a:schemeClr val="bg1"/>
              </a:solidFill>
            </a:endParaRPr>
          </a:p>
          <a:p>
            <a:pPr algn="l">
              <a:lnSpc>
                <a:spcPct val="90000"/>
              </a:lnSpc>
              <a:buClr>
                <a:schemeClr val="bg1"/>
              </a:buClr>
            </a:pPr>
            <a:endParaRPr lang="en-US" dirty="0">
              <a:solidFill>
                <a:schemeClr val="bg1"/>
              </a:solidFill>
            </a:endParaRPr>
          </a:p>
          <a:p>
            <a:pPr marL="285750" indent="-285750" algn="l">
              <a:lnSpc>
                <a:spcPct val="90000"/>
              </a:lnSpc>
              <a:buClr>
                <a:schemeClr val="bg1"/>
              </a:buClr>
              <a:buFont typeface="Arial" panose="020B0604020202020204" pitchFamily="34" charset="0"/>
              <a:buChar char="•"/>
            </a:pPr>
            <a:endParaRPr lang="en-US" dirty="0">
              <a:solidFill>
                <a:schemeClr val="bg1"/>
              </a:solidFill>
            </a:endParaRPr>
          </a:p>
          <a:p>
            <a:pPr marL="285750" indent="-285750" algn="l">
              <a:lnSpc>
                <a:spcPct val="90000"/>
              </a:lnSpc>
              <a:buClr>
                <a:schemeClr val="bg1"/>
              </a:buClr>
              <a:buFont typeface="Arial" panose="020B0604020202020204" pitchFamily="34" charset="0"/>
              <a:buChar char="•"/>
            </a:pPr>
            <a:r>
              <a:rPr lang="en-US" dirty="0">
                <a:solidFill>
                  <a:schemeClr val="bg1"/>
                </a:solidFill>
              </a:rPr>
              <a:t> Data loss due to missing description for various CVEs</a:t>
            </a:r>
          </a:p>
          <a:p>
            <a:pPr algn="l">
              <a:lnSpc>
                <a:spcPct val="90000"/>
              </a:lnSpc>
              <a:buClr>
                <a:schemeClr val="bg1"/>
              </a:buClr>
            </a:pPr>
            <a:r>
              <a:rPr lang="en-US" dirty="0">
                <a:solidFill>
                  <a:schemeClr val="bg1"/>
                </a:solidFill>
              </a:rPr>
              <a:t>Excel Sheet Data.</a:t>
            </a:r>
          </a:p>
          <a:p>
            <a:pPr algn="l">
              <a:lnSpc>
                <a:spcPct val="90000"/>
              </a:lnSpc>
              <a:buClr>
                <a:schemeClr val="bg1"/>
              </a:buClr>
            </a:pPr>
            <a:endParaRPr lang="uk-UA" dirty="0">
              <a:solidFill>
                <a:schemeClr val="accent2">
                  <a:lumMod val="20000"/>
                  <a:lumOff val="80000"/>
                </a:schemeClr>
              </a:solidFill>
            </a:endParaRPr>
          </a:p>
        </p:txBody>
      </p:sp>
      <p:graphicFrame>
        <p:nvGraphicFramePr>
          <p:cNvPr id="2" name="Table 2">
            <a:extLst>
              <a:ext uri="{FF2B5EF4-FFF2-40B4-BE49-F238E27FC236}">
                <a16:creationId xmlns:a16="http://schemas.microsoft.com/office/drawing/2014/main" id="{A21A25EA-8164-961E-A2BE-10DE3DE43957}"/>
              </a:ext>
            </a:extLst>
          </p:cNvPr>
          <p:cNvGraphicFramePr>
            <a:graphicFrameLocks noGrp="1"/>
          </p:cNvGraphicFramePr>
          <p:nvPr>
            <p:extLst>
              <p:ext uri="{D42A27DB-BD31-4B8C-83A1-F6EECF244321}">
                <p14:modId xmlns:p14="http://schemas.microsoft.com/office/powerpoint/2010/main" val="262905102"/>
              </p:ext>
            </p:extLst>
          </p:nvPr>
        </p:nvGraphicFramePr>
        <p:xfrm>
          <a:off x="1365600" y="1461357"/>
          <a:ext cx="6096000" cy="91440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3225460588"/>
                    </a:ext>
                  </a:extLst>
                </a:gridCol>
                <a:gridCol w="3048000">
                  <a:extLst>
                    <a:ext uri="{9D8B030D-6E8A-4147-A177-3AD203B41FA5}">
                      <a16:colId xmlns:a16="http://schemas.microsoft.com/office/drawing/2014/main" val="2435341631"/>
                    </a:ext>
                  </a:extLst>
                </a:gridCol>
              </a:tblGrid>
              <a:tr h="0">
                <a:tc>
                  <a:txBody>
                    <a:bodyPr/>
                    <a:lstStyle/>
                    <a:p>
                      <a:r>
                        <a:rPr lang="en-US" dirty="0"/>
                        <a:t>Data</a:t>
                      </a:r>
                      <a:endParaRPr lang="en-IN" dirty="0"/>
                    </a:p>
                  </a:txBody>
                  <a:tcPr/>
                </a:tc>
                <a:tc>
                  <a:txBody>
                    <a:bodyPr/>
                    <a:lstStyle/>
                    <a:p>
                      <a:r>
                        <a:rPr lang="en-US" dirty="0"/>
                        <a:t>Size</a:t>
                      </a:r>
                      <a:endParaRPr lang="en-IN" dirty="0"/>
                    </a:p>
                  </a:txBody>
                  <a:tcPr/>
                </a:tc>
                <a:extLst>
                  <a:ext uri="{0D108BD9-81ED-4DB2-BD59-A6C34878D82A}">
                    <a16:rowId xmlns:a16="http://schemas.microsoft.com/office/drawing/2014/main" val="2463999540"/>
                  </a:ext>
                </a:extLst>
              </a:tr>
              <a:tr h="264243">
                <a:tc>
                  <a:txBody>
                    <a:bodyPr/>
                    <a:lstStyle/>
                    <a:p>
                      <a:r>
                        <a:rPr lang="en-US" dirty="0"/>
                        <a:t>Original Data</a:t>
                      </a:r>
                      <a:endParaRPr lang="en-IN" dirty="0"/>
                    </a:p>
                  </a:txBody>
                  <a:tcPr/>
                </a:tc>
                <a:tc>
                  <a:txBody>
                    <a:bodyPr/>
                    <a:lstStyle/>
                    <a:p>
                      <a:r>
                        <a:rPr lang="en-US" dirty="0"/>
                        <a:t>185 K</a:t>
                      </a:r>
                      <a:endParaRPr lang="en-IN" dirty="0"/>
                    </a:p>
                  </a:txBody>
                  <a:tcPr/>
                </a:tc>
                <a:extLst>
                  <a:ext uri="{0D108BD9-81ED-4DB2-BD59-A6C34878D82A}">
                    <a16:rowId xmlns:a16="http://schemas.microsoft.com/office/drawing/2014/main" val="2000056867"/>
                  </a:ext>
                </a:extLst>
              </a:tr>
              <a:tr h="264243">
                <a:tc>
                  <a:txBody>
                    <a:bodyPr/>
                    <a:lstStyle/>
                    <a:p>
                      <a:r>
                        <a:rPr lang="en-US" dirty="0"/>
                        <a:t>Extracted Data</a:t>
                      </a:r>
                      <a:endParaRPr lang="en-IN" dirty="0"/>
                    </a:p>
                  </a:txBody>
                  <a:tcPr/>
                </a:tc>
                <a:tc>
                  <a:txBody>
                    <a:bodyPr/>
                    <a:lstStyle/>
                    <a:p>
                      <a:r>
                        <a:rPr lang="en-US" dirty="0"/>
                        <a:t>175 K</a:t>
                      </a:r>
                      <a:endParaRPr lang="en-IN" dirty="0"/>
                    </a:p>
                  </a:txBody>
                  <a:tcPr/>
                </a:tc>
                <a:extLst>
                  <a:ext uri="{0D108BD9-81ED-4DB2-BD59-A6C34878D82A}">
                    <a16:rowId xmlns:a16="http://schemas.microsoft.com/office/drawing/2014/main" val="3587636085"/>
                  </a:ext>
                </a:extLst>
              </a:tr>
            </a:tbl>
          </a:graphicData>
        </a:graphic>
      </p:graphicFrame>
      <p:pic>
        <p:nvPicPr>
          <p:cNvPr id="4" name="Picture 3">
            <a:extLst>
              <a:ext uri="{FF2B5EF4-FFF2-40B4-BE49-F238E27FC236}">
                <a16:creationId xmlns:a16="http://schemas.microsoft.com/office/drawing/2014/main" id="{108985CE-BEC0-EBFB-201B-31E988B146AC}"/>
              </a:ext>
            </a:extLst>
          </p:cNvPr>
          <p:cNvPicPr>
            <a:picLocks noChangeAspect="1"/>
          </p:cNvPicPr>
          <p:nvPr/>
        </p:nvPicPr>
        <p:blipFill>
          <a:blip r:embed="rId3"/>
          <a:stretch>
            <a:fillRect/>
          </a:stretch>
        </p:blipFill>
        <p:spPr>
          <a:xfrm>
            <a:off x="1193200" y="3427201"/>
            <a:ext cx="7376799" cy="16210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055951" y="251401"/>
            <a:ext cx="5032098" cy="594122"/>
          </a:xfrm>
          <a:noFill/>
        </p:spPr>
        <p:txBody>
          <a:bodyPr>
            <a:normAutofit/>
          </a:bodyPr>
          <a:lstStyle/>
          <a:p>
            <a:r>
              <a:rPr lang="en-US" dirty="0">
                <a:solidFill>
                  <a:schemeClr val="accent5">
                    <a:lumMod val="20000"/>
                    <a:lumOff val="80000"/>
                  </a:schemeClr>
                </a:solidFill>
                <a:latin typeface="Modern No. 20" panose="02070704070505020303" pitchFamily="18" charset="0"/>
              </a:rPr>
              <a:t>Project Accomplished So Far</a:t>
            </a:r>
            <a:endParaRPr lang="uk-UA" dirty="0">
              <a:solidFill>
                <a:schemeClr val="accent5">
                  <a:lumMod val="20000"/>
                  <a:lumOff val="80000"/>
                </a:schemeClr>
              </a:solidFill>
              <a:latin typeface="Tahoma" charset="0"/>
            </a:endParaRPr>
          </a:p>
        </p:txBody>
      </p:sp>
      <p:sp>
        <p:nvSpPr>
          <p:cNvPr id="34819" name="Rectangle 3"/>
          <p:cNvSpPr>
            <a:spLocks noGrp="1" noChangeArrowheads="1"/>
          </p:cNvSpPr>
          <p:nvPr>
            <p:ph type="subTitle" idx="1"/>
          </p:nvPr>
        </p:nvSpPr>
        <p:spPr>
          <a:xfrm>
            <a:off x="309600" y="1024096"/>
            <a:ext cx="8337600" cy="3418303"/>
          </a:xfrm>
        </p:spPr>
        <p:txBody>
          <a:bodyPr>
            <a:normAutofit/>
          </a:bodyPr>
          <a:lstStyle/>
          <a:p>
            <a:pPr algn="l">
              <a:lnSpc>
                <a:spcPct val="90000"/>
              </a:lnSpc>
              <a:buClr>
                <a:schemeClr val="bg1"/>
              </a:buClr>
            </a:pPr>
            <a:r>
              <a:rPr lang="en-US" dirty="0">
                <a:solidFill>
                  <a:schemeClr val="bg1"/>
                </a:solidFill>
              </a:rPr>
              <a:t>Preprocessing Steps:</a:t>
            </a:r>
          </a:p>
          <a:p>
            <a:pPr marL="285750" indent="-285750" algn="l">
              <a:lnSpc>
                <a:spcPct val="90000"/>
              </a:lnSpc>
              <a:buClr>
                <a:schemeClr val="bg1"/>
              </a:buClr>
              <a:buFont typeface="Arial" panose="020B0604020202020204" pitchFamily="34" charset="0"/>
              <a:buChar char="•"/>
            </a:pPr>
            <a:r>
              <a:rPr lang="en-US" dirty="0">
                <a:solidFill>
                  <a:schemeClr val="bg1"/>
                </a:solidFill>
              </a:rPr>
              <a:t>Lower Capitalization</a:t>
            </a:r>
          </a:p>
          <a:p>
            <a:pPr marL="285750" indent="-285750" algn="l">
              <a:lnSpc>
                <a:spcPct val="90000"/>
              </a:lnSpc>
              <a:buClr>
                <a:schemeClr val="bg1"/>
              </a:buClr>
              <a:buFont typeface="Arial" panose="020B0604020202020204" pitchFamily="34" charset="0"/>
              <a:buChar char="•"/>
            </a:pPr>
            <a:r>
              <a:rPr lang="en-US" dirty="0">
                <a:solidFill>
                  <a:schemeClr val="bg1"/>
                </a:solidFill>
              </a:rPr>
              <a:t>Tokenization</a:t>
            </a:r>
          </a:p>
          <a:p>
            <a:pPr marL="285750" indent="-285750" algn="l">
              <a:lnSpc>
                <a:spcPct val="90000"/>
              </a:lnSpc>
              <a:buClr>
                <a:schemeClr val="bg1"/>
              </a:buClr>
              <a:buFont typeface="Arial" panose="020B0604020202020204" pitchFamily="34" charset="0"/>
              <a:buChar char="•"/>
            </a:pPr>
            <a:r>
              <a:rPr lang="en-US" dirty="0">
                <a:solidFill>
                  <a:schemeClr val="bg1"/>
                </a:solidFill>
              </a:rPr>
              <a:t>Remove </a:t>
            </a:r>
            <a:r>
              <a:rPr lang="en-US" dirty="0" err="1">
                <a:solidFill>
                  <a:schemeClr val="bg1"/>
                </a:solidFill>
              </a:rPr>
              <a:t>Stopwords</a:t>
            </a:r>
            <a:r>
              <a:rPr lang="en-US" dirty="0">
                <a:solidFill>
                  <a:schemeClr val="bg1"/>
                </a:solidFill>
              </a:rPr>
              <a:t> &amp; Punctuation</a:t>
            </a:r>
          </a:p>
          <a:p>
            <a:pPr marL="285750" indent="-285750" algn="l">
              <a:lnSpc>
                <a:spcPct val="90000"/>
              </a:lnSpc>
              <a:buClr>
                <a:schemeClr val="bg1"/>
              </a:buClr>
              <a:buFont typeface="Arial" panose="020B0604020202020204" pitchFamily="34" charset="0"/>
              <a:buChar char="•"/>
            </a:pPr>
            <a:r>
              <a:rPr lang="en-US" dirty="0">
                <a:solidFill>
                  <a:schemeClr val="bg1"/>
                </a:solidFill>
              </a:rPr>
              <a:t>Stemming &amp; Lemmatization</a:t>
            </a:r>
          </a:p>
          <a:p>
            <a:pPr marL="285750" indent="-285750" algn="l">
              <a:lnSpc>
                <a:spcPct val="90000"/>
              </a:lnSpc>
              <a:buClr>
                <a:schemeClr val="bg1"/>
              </a:buClr>
              <a:buFont typeface="Arial" panose="020B0604020202020204" pitchFamily="34" charset="0"/>
              <a:buChar char="•"/>
            </a:pPr>
            <a:endParaRPr lang="uk-UA" dirty="0">
              <a:solidFill>
                <a:schemeClr val="accent2">
                  <a:lumMod val="20000"/>
                  <a:lumOff val="80000"/>
                </a:schemeClr>
              </a:solidFill>
            </a:endParaRPr>
          </a:p>
        </p:txBody>
      </p:sp>
      <p:pic>
        <p:nvPicPr>
          <p:cNvPr id="9" name="Picture 8">
            <a:extLst>
              <a:ext uri="{FF2B5EF4-FFF2-40B4-BE49-F238E27FC236}">
                <a16:creationId xmlns:a16="http://schemas.microsoft.com/office/drawing/2014/main" id="{E8F3D03C-E7B3-95EC-E962-1DB379559AE6}"/>
              </a:ext>
            </a:extLst>
          </p:cNvPr>
          <p:cNvPicPr>
            <a:picLocks noChangeAspect="1"/>
          </p:cNvPicPr>
          <p:nvPr/>
        </p:nvPicPr>
        <p:blipFill>
          <a:blip r:embed="rId3"/>
          <a:stretch>
            <a:fillRect/>
          </a:stretch>
        </p:blipFill>
        <p:spPr>
          <a:xfrm>
            <a:off x="309600" y="2865174"/>
            <a:ext cx="8524800" cy="2206752"/>
          </a:xfrm>
          <a:prstGeom prst="rect">
            <a:avLst/>
          </a:prstGeom>
        </p:spPr>
      </p:pic>
    </p:spTree>
    <p:extLst>
      <p:ext uri="{BB962C8B-B14F-4D97-AF65-F5344CB8AC3E}">
        <p14:creationId xmlns:p14="http://schemas.microsoft.com/office/powerpoint/2010/main" val="15774164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985">
  <a:themeElements>
    <a:clrScheme name="Custom 14">
      <a:dk1>
        <a:srgbClr val="494C4F"/>
      </a:dk1>
      <a:lt1>
        <a:srgbClr val="FFFFFF"/>
      </a:lt1>
      <a:dk2>
        <a:srgbClr val="494C4F"/>
      </a:dk2>
      <a:lt2>
        <a:srgbClr val="F2F3F8"/>
      </a:lt2>
      <a:accent1>
        <a:srgbClr val="ED5463"/>
      </a:accent1>
      <a:accent2>
        <a:srgbClr val="FB6E52"/>
      </a:accent2>
      <a:accent3>
        <a:srgbClr val="FFCE54"/>
      </a:accent3>
      <a:accent4>
        <a:srgbClr val="A1D469"/>
      </a:accent4>
      <a:accent5>
        <a:srgbClr val="49CFAE"/>
      </a:accent5>
      <a:accent6>
        <a:srgbClr val="4FC1E9"/>
      </a:accent6>
      <a:hlink>
        <a:srgbClr val="4FC1E9"/>
      </a:hlink>
      <a:folHlink>
        <a:srgbClr val="49CF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3348</TotalTime>
  <Words>1186</Words>
  <Application>Microsoft Office PowerPoint</Application>
  <PresentationFormat>On-screen Show (16:9)</PresentationFormat>
  <Paragraphs>127</Paragraphs>
  <Slides>19</Slides>
  <Notes>4</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19</vt:i4>
      </vt:variant>
    </vt:vector>
  </HeadingPairs>
  <TitlesOfParts>
    <vt:vector size="38" baseType="lpstr">
      <vt:lpstr>Algerian</vt:lpstr>
      <vt:lpstr>Arial</vt:lpstr>
      <vt:lpstr>Arial</vt:lpstr>
      <vt:lpstr>Bahnschrift</vt:lpstr>
      <vt:lpstr>Bahnschrift SemiBold SemiConden</vt:lpstr>
      <vt:lpstr>Bodoni MT</vt:lpstr>
      <vt:lpstr>Calibri</vt:lpstr>
      <vt:lpstr>Calibri Light</vt:lpstr>
      <vt:lpstr>Cambria</vt:lpstr>
      <vt:lpstr>Georgia</vt:lpstr>
      <vt:lpstr>Georgia Pro Light</vt:lpstr>
      <vt:lpstr>Helvetica</vt:lpstr>
      <vt:lpstr>Microsoft Himalaya</vt:lpstr>
      <vt:lpstr>Modern No. 20</vt:lpstr>
      <vt:lpstr>Open Sans</vt:lpstr>
      <vt:lpstr>Tahoma</vt:lpstr>
      <vt:lpstr>Simple Light</vt:lpstr>
      <vt:lpstr>1985</vt:lpstr>
      <vt:lpstr>Template PresentationGO Dark</vt:lpstr>
      <vt:lpstr>PowerPoint Presentation</vt:lpstr>
      <vt:lpstr>INTRODUCTION</vt:lpstr>
      <vt:lpstr>Problem Statement</vt:lpstr>
      <vt:lpstr>What is CVE?</vt:lpstr>
      <vt:lpstr>Vulnerability Types</vt:lpstr>
      <vt:lpstr>Source of CVE</vt:lpstr>
      <vt:lpstr>STRATEGY</vt:lpstr>
      <vt:lpstr>Project Accomplished So Far</vt:lpstr>
      <vt:lpstr>Project Accomplished So Far</vt:lpstr>
      <vt:lpstr>Project Accomplished So Far</vt:lpstr>
      <vt:lpstr>Project Accomplished So Far</vt:lpstr>
      <vt:lpstr>Project Accomplished So Far</vt:lpstr>
      <vt:lpstr>Project Accomplished So Far</vt:lpstr>
      <vt:lpstr>Project Accomplished So Far</vt:lpstr>
      <vt:lpstr>Project Accomplished So Far</vt:lpstr>
      <vt:lpstr>This Weeks Accomplishment</vt:lpstr>
      <vt:lpstr>Next Weeks Target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Dibyendu Mandal</cp:lastModifiedBy>
  <cp:revision>51</cp:revision>
  <dcterms:modified xsi:type="dcterms:W3CDTF">2022-12-19T07:46:48Z</dcterms:modified>
</cp:coreProperties>
</file>